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22" r:id="rId3"/>
    <p:sldId id="325" r:id="rId4"/>
    <p:sldId id="364" r:id="rId5"/>
    <p:sldId id="342" r:id="rId6"/>
    <p:sldId id="351" r:id="rId7"/>
    <p:sldId id="344" r:id="rId8"/>
    <p:sldId id="355" r:id="rId9"/>
    <p:sldId id="362" r:id="rId10"/>
    <p:sldId id="356" r:id="rId11"/>
    <p:sldId id="354" r:id="rId12"/>
    <p:sldId id="345" r:id="rId13"/>
    <p:sldId id="329" r:id="rId14"/>
    <p:sldId id="346" r:id="rId15"/>
    <p:sldId id="347" r:id="rId16"/>
    <p:sldId id="357" r:id="rId17"/>
    <p:sldId id="358" r:id="rId18"/>
    <p:sldId id="348" r:id="rId19"/>
    <p:sldId id="359" r:id="rId20"/>
    <p:sldId id="349" r:id="rId21"/>
    <p:sldId id="352" r:id="rId22"/>
    <p:sldId id="361" r:id="rId23"/>
    <p:sldId id="353" r:id="rId24"/>
    <p:sldId id="363" r:id="rId2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A0C1"/>
    <a:srgbClr val="182C7F"/>
    <a:srgbClr val="60CCFA"/>
    <a:srgbClr val="FF9024"/>
    <a:srgbClr val="FDDFB5"/>
    <a:srgbClr val="093768"/>
    <a:srgbClr val="1987E2"/>
    <a:srgbClr val="1C3B6C"/>
    <a:srgbClr val="152A81"/>
    <a:srgbClr val="0A0A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7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nesvizh-news.by/wp-content/uploads/2022/07/25121c42847404871173db2e12e4afe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617894" cy="51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20123" y="1004095"/>
            <a:ext cx="44121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СОВРЕМЕННЫЕ ПОДХОДЫ К РАЗВИТИЮ РЕГИОНОВ: ОТ ЭКОНОМИКИ ДО СОЦИАЛЬНОЙ ИНФРАСТРУКТУРЫ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363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март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50919" y="8394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6380" y="-83302"/>
            <a:ext cx="3156026" cy="23670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0333" y="2900756"/>
            <a:ext cx="2390082" cy="22206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0" y="2907575"/>
            <a:ext cx="2789392" cy="22206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733481"/>
            <a:ext cx="4032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182C7F"/>
              </a:buClr>
              <a:buFont typeface="Wingdings" panose="05000000000000000000" pitchFamily="2" charset="2"/>
              <a:buChar char="v"/>
            </a:pPr>
            <a:r>
              <a:rPr lang="ru-RU" sz="2000" dirty="0" smtClean="0"/>
              <a:t>10 </a:t>
            </a:r>
            <a:r>
              <a:rPr lang="ru-RU" sz="2000" dirty="0"/>
              <a:t>400 магазинов и павильонов</a:t>
            </a:r>
          </a:p>
          <a:p>
            <a:pPr marL="342900" indent="-342900">
              <a:buClr>
                <a:srgbClr val="182C7F"/>
              </a:buClr>
              <a:buFont typeface="Wingdings" panose="05000000000000000000" pitchFamily="2" charset="2"/>
              <a:buChar char="v"/>
            </a:pPr>
            <a:r>
              <a:rPr lang="ru-RU" sz="2000" dirty="0"/>
              <a:t>986,9 тыс. м² торговой площади</a:t>
            </a:r>
          </a:p>
          <a:p>
            <a:pPr marL="342900" indent="-342900">
              <a:buClr>
                <a:srgbClr val="182C7F"/>
              </a:buClr>
              <a:buFont typeface="Wingdings" panose="05000000000000000000" pitchFamily="2" charset="2"/>
              <a:buChar char="v"/>
            </a:pPr>
            <a:r>
              <a:rPr lang="ru-RU" sz="2000" dirty="0"/>
              <a:t>95 торговых центров</a:t>
            </a:r>
          </a:p>
          <a:p>
            <a:pPr marL="342900" indent="-342900">
              <a:buClr>
                <a:srgbClr val="182C7F"/>
              </a:buClr>
              <a:buFont typeface="Wingdings" panose="05000000000000000000" pitchFamily="2" charset="2"/>
              <a:buChar char="v"/>
            </a:pPr>
            <a:r>
              <a:rPr lang="ru-RU" sz="2000" dirty="0"/>
              <a:t>62 </a:t>
            </a:r>
            <a:r>
              <a:rPr lang="ru-RU" sz="2000" dirty="0" smtClean="0"/>
              <a:t>рынка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4840" y="271816"/>
            <a:ext cx="3821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82C7F"/>
                </a:solidFill>
              </a:rPr>
              <a:t> </a:t>
            </a:r>
            <a:r>
              <a:rPr lang="ru-RU" sz="2400" b="1" dirty="0">
                <a:solidFill>
                  <a:srgbClr val="182C7F"/>
                </a:solidFill>
              </a:rPr>
              <a:t>16 000+ объектов торговли</a:t>
            </a:r>
            <a:endParaRPr lang="ru-RU" sz="2400" dirty="0">
              <a:solidFill>
                <a:srgbClr val="182C7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3418" y="256862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182C7F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133 </a:t>
            </a:r>
            <a:r>
              <a:rPr lang="ru-RU" dirty="0"/>
              <a:t>000 посадочных мест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3419" y="2127154"/>
            <a:ext cx="5482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182C7F"/>
                </a:solidFill>
              </a:rPr>
              <a:t>3 </a:t>
            </a:r>
            <a:r>
              <a:rPr lang="ru-RU" sz="2400" b="1" dirty="0">
                <a:solidFill>
                  <a:srgbClr val="182C7F"/>
                </a:solidFill>
              </a:rPr>
              <a:t>300 объектов общественного питания</a:t>
            </a:r>
            <a:endParaRPr lang="ru-RU" sz="2400" dirty="0">
              <a:solidFill>
                <a:srgbClr val="182C7F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2482" y="2580144"/>
            <a:ext cx="2576322" cy="2511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956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69091" y="7987"/>
            <a:ext cx="346722" cy="10515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3335" y="7986"/>
            <a:ext cx="8244408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ИНИЦИАТИВА «ОДИН РАЙОН – ОДИН ПРОЕКТ»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8174" y="555746"/>
            <a:ext cx="848582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ru-RU" b="1" i="1" dirty="0">
                <a:solidFill>
                  <a:srgbClr val="0A0A7C"/>
                </a:solidFill>
              </a:rPr>
              <a:t>в Гомельской области </a:t>
            </a:r>
            <a:r>
              <a:rPr lang="ru-RU" b="1" i="1" dirty="0" smtClean="0">
                <a:solidFill>
                  <a:srgbClr val="0A0A7C"/>
                </a:solidFill>
              </a:rPr>
              <a:t>38 </a:t>
            </a:r>
            <a:r>
              <a:rPr lang="ru-RU" b="1" i="1" dirty="0">
                <a:solidFill>
                  <a:srgbClr val="0A0A7C"/>
                </a:solidFill>
              </a:rPr>
              <a:t>инвестиционных проектов, из которых </a:t>
            </a:r>
            <a:endParaRPr lang="ru-RU" b="1" i="1" dirty="0" smtClean="0">
              <a:solidFill>
                <a:srgbClr val="0A0A7C"/>
              </a:solidFill>
            </a:endParaRPr>
          </a:p>
          <a:p>
            <a:pPr lvl="0">
              <a:lnSpc>
                <a:spcPts val="2000"/>
              </a:lnSpc>
              <a:defRPr/>
            </a:pPr>
            <a:r>
              <a:rPr lang="ru-RU" b="1" i="1" dirty="0" smtClean="0">
                <a:solidFill>
                  <a:srgbClr val="0A0A7C"/>
                </a:solidFill>
              </a:rPr>
              <a:t>24 </a:t>
            </a:r>
            <a:r>
              <a:rPr lang="ru-RU" b="1" i="1" dirty="0">
                <a:solidFill>
                  <a:srgbClr val="0A0A7C"/>
                </a:solidFill>
              </a:rPr>
              <a:t>уже </a:t>
            </a:r>
            <a:r>
              <a:rPr lang="ru-RU" b="1" i="1" dirty="0" smtClean="0">
                <a:solidFill>
                  <a:srgbClr val="0A0A7C"/>
                </a:solidFill>
              </a:rPr>
              <a:t>реализовано</a:t>
            </a:r>
            <a:endParaRPr lang="ru-RU" b="1" i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61" y="1161040"/>
            <a:ext cx="3186446" cy="2082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7000" y="1135422"/>
            <a:ext cx="2596327" cy="2082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6898" y="1135207"/>
            <a:ext cx="2979568" cy="2090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94" y="3212896"/>
            <a:ext cx="2683385" cy="1879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6201" y="3213229"/>
            <a:ext cx="3026124" cy="1867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4323" y="3205401"/>
            <a:ext cx="3037220" cy="1890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256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20579" y="450606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ОДНО ИЗ ЛИДИРУЮЩИХ МЕСТ в СНГ по уровню обеспеченности населения жильем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5400000">
            <a:off x="4366245" y="1895407"/>
            <a:ext cx="411510" cy="60846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ru-RU" sz="1400" b="1" dirty="0" smtClean="0"/>
              <a:t>ЗА ПЯТЬ ЛЕТ</a:t>
            </a:r>
            <a:r>
              <a:rPr lang="ru-RU" sz="1400" dirty="0" smtClean="0"/>
              <a:t> УЛУЧШИЛИ ЖИЛИЩНЫЕ УСЛОВИЯ </a:t>
            </a:r>
            <a:r>
              <a:rPr lang="ru-RU" sz="1400" b="1" dirty="0" smtClean="0"/>
              <a:t>7 913 МНОГОДЕТНЫХ СЕМЕЙ.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24068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" y="0"/>
            <a:ext cx="3535339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0589" y="1419622"/>
            <a:ext cx="32741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ПОСТРОЕННО И ВВЕДЕНО В ЭКСПЛУАТАЦИЮ 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1 268 АРЕНДНЫХ КВАРТИР 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(70,3 ТЫС. М2)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1960" y="351696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82C7F"/>
                </a:solidFill>
              </a:rPr>
              <a:t>ДИНАМИКА ВВОДА АРЕНДНОГО ЖИЛЬЯ</a:t>
            </a:r>
            <a:endParaRPr lang="ru-RU" sz="2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10632" y="1707654"/>
            <a:ext cx="562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182C7F"/>
                </a:solidFill>
              </a:rPr>
              <a:t>Х</a:t>
            </a:r>
            <a:r>
              <a:rPr lang="ru-RU" sz="3200" b="1" dirty="0" smtClean="0">
                <a:solidFill>
                  <a:srgbClr val="182C7F"/>
                </a:solidFill>
              </a:rPr>
              <a:t>2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98410" y="1521738"/>
            <a:ext cx="8771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182C7F"/>
                </a:solidFill>
              </a:rPr>
              <a:t>Х</a:t>
            </a:r>
            <a:r>
              <a:rPr lang="ru-RU" sz="3200" b="1" dirty="0" smtClean="0">
                <a:solidFill>
                  <a:srgbClr val="182C7F"/>
                </a:solidFill>
              </a:rPr>
              <a:t>3,5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46132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228184" cy="51640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80112" y="-7987"/>
            <a:ext cx="356388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67773" y="443622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0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77880" y="679509"/>
            <a:ext cx="316835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белорус, независимо от места проживания, может получить гарантированную квалифицированную медицинскую помощь в любой точке нашей страны. Для этого созданы необходимые условия.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07704" y="3867894"/>
            <a:ext cx="3024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В 2021-2025 гг. закуплено </a:t>
            </a:r>
            <a:r>
              <a:rPr lang="ru-RU" b="1" dirty="0" smtClean="0">
                <a:solidFill>
                  <a:srgbClr val="182C7F"/>
                </a:solidFill>
              </a:rPr>
              <a:t>195 авто</a:t>
            </a:r>
          </a:p>
          <a:p>
            <a:r>
              <a:rPr lang="ru-RU" sz="1400" dirty="0"/>
              <a:t>(в 2025 году – </a:t>
            </a:r>
            <a:r>
              <a:rPr lang="ru-RU" sz="1400" b="1" dirty="0">
                <a:solidFill>
                  <a:srgbClr val="182C7F"/>
                </a:solidFill>
              </a:rPr>
              <a:t>60 авто</a:t>
            </a:r>
            <a:r>
              <a:rPr lang="ru-RU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47233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5400000">
            <a:off x="4211962" y="-3764953"/>
            <a:ext cx="720077" cy="864096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32079" y="278529"/>
            <a:ext cx="82798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СПОРТИВНАЯ ИНФРАСТРУКТУРА </a:t>
            </a:r>
            <a:endParaRPr lang="ru-RU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071562" y="1173344"/>
            <a:ext cx="2859734" cy="769441"/>
            <a:chOff x="3025594" y="1173344"/>
            <a:chExt cx="2859734" cy="76944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25594" y="1175412"/>
              <a:ext cx="1120505" cy="765304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4006287" y="1173344"/>
              <a:ext cx="187904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dirty="0" smtClean="0">
                  <a:solidFill>
                    <a:srgbClr val="182C7F"/>
                  </a:solidFill>
                  <a:latin typeface="Arial Black" panose="020B0A04020102020204" pitchFamily="34" charset="0"/>
                </a:rPr>
                <a:t>2 119</a:t>
              </a:r>
              <a:endParaRPr lang="ru-RU" sz="4400" dirty="0">
                <a:solidFill>
                  <a:srgbClr val="182C7F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9" name="Picture 4" descr="Picture background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5"/>
          <a:stretch/>
        </p:blipFill>
        <p:spPr bwMode="auto">
          <a:xfrm>
            <a:off x="342007" y="3063442"/>
            <a:ext cx="2683587" cy="19900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gp.by/upload/medialibrary/b17/bzawputslyykc3751au17w2wt2ei496c.jpe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6427" y="3075806"/>
            <a:ext cx="2705077" cy="19776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235" y="1180978"/>
            <a:ext cx="2675359" cy="17835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3075806"/>
            <a:ext cx="2917432" cy="19776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6426" y="1203598"/>
            <a:ext cx="2705077" cy="183950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028472" y="1951362"/>
            <a:ext cx="29459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182C7F"/>
                </a:solidFill>
                <a:latin typeface="Arial Black" panose="020B0A04020102020204" pitchFamily="34" charset="0"/>
              </a:rPr>
              <a:t>Всего объектов </a:t>
            </a:r>
          </a:p>
          <a:p>
            <a:pPr algn="ctr"/>
            <a:r>
              <a:rPr lang="ru-RU" sz="2000" dirty="0" smtClean="0">
                <a:solidFill>
                  <a:srgbClr val="182C7F"/>
                </a:solidFill>
                <a:latin typeface="Arial Black" panose="020B0A04020102020204" pitchFamily="34" charset="0"/>
              </a:rPr>
              <a:t>спортивной </a:t>
            </a:r>
          </a:p>
          <a:p>
            <a:pPr algn="ctr"/>
            <a:r>
              <a:rPr lang="ru-RU" sz="2000" dirty="0" smtClean="0">
                <a:solidFill>
                  <a:srgbClr val="182C7F"/>
                </a:solidFill>
                <a:latin typeface="Arial Black" panose="020B0A04020102020204" pitchFamily="34" charset="0"/>
              </a:rPr>
              <a:t>инфраструктуры</a:t>
            </a:r>
            <a:endParaRPr lang="ru-RU" sz="2000" dirty="0">
              <a:solidFill>
                <a:srgbClr val="182C7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48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1"/>
            <a:ext cx="9136741" cy="5143502"/>
            <a:chOff x="0" y="-1"/>
            <a:chExt cx="9136741" cy="5143502"/>
          </a:xfrm>
        </p:grpSpPr>
        <p:pic>
          <p:nvPicPr>
            <p:cNvPr id="4" name="Picture 3" descr="D:\Академия управления\фото1\фон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 flipH="1">
              <a:off x="0" y="0"/>
              <a:ext cx="3721639" cy="514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D:\Академия управления\фото1\фон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5415102" y="-1"/>
              <a:ext cx="3721639" cy="514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506" y="477099"/>
              <a:ext cx="7715250" cy="3651870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 rot="5400000">
              <a:off x="367773" y="4436225"/>
              <a:ext cx="180020" cy="915566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11560" y="0"/>
              <a:ext cx="108011" cy="954199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723440" y="3363838"/>
              <a:ext cx="2592288" cy="6480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3440" y="3178062"/>
              <a:ext cx="2736304" cy="1428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347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 flipH="1">
            <a:off x="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15102" y="1165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5400000">
            <a:off x="367773" y="443622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0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5" y="20538"/>
            <a:ext cx="771525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5762" y="3507854"/>
            <a:ext cx="185738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выполнение</a:t>
            </a:r>
          </a:p>
          <a:p>
            <a:r>
              <a:rPr lang="ru-RU" sz="1400" dirty="0" smtClean="0"/>
              <a:t>государственных</a:t>
            </a:r>
          </a:p>
          <a:p>
            <a:r>
              <a:rPr lang="ru-RU" sz="1400" dirty="0" smtClean="0"/>
              <a:t>социальных</a:t>
            </a:r>
          </a:p>
          <a:p>
            <a:r>
              <a:rPr lang="ru-RU" sz="1400" dirty="0" smtClean="0"/>
              <a:t>стандартов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74527" y="3507854"/>
            <a:ext cx="185738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о</a:t>
            </a:r>
            <a:r>
              <a:rPr lang="ru-RU" sz="1400" dirty="0" smtClean="0"/>
              <a:t>хват 5-летних</a:t>
            </a:r>
          </a:p>
          <a:p>
            <a:r>
              <a:rPr lang="ru-RU" sz="1400" dirty="0"/>
              <a:t>д</a:t>
            </a:r>
            <a:r>
              <a:rPr lang="ru-RU" sz="1400" dirty="0" smtClean="0"/>
              <a:t>етей подготовкой к обучению в школе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4454" y="1995686"/>
            <a:ext cx="185738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о</a:t>
            </a:r>
            <a:r>
              <a:rPr lang="ru-RU" sz="1400" dirty="0" smtClean="0"/>
              <a:t>хват дошкольным образованием </a:t>
            </a:r>
          </a:p>
          <a:p>
            <a:r>
              <a:rPr lang="ru-RU" sz="1400" dirty="0" smtClean="0"/>
              <a:t>детей в возрасте </a:t>
            </a:r>
          </a:p>
          <a:p>
            <a:r>
              <a:rPr lang="ru-RU" sz="1400" dirty="0" smtClean="0"/>
              <a:t>от 1 года до 6 лет</a:t>
            </a:r>
          </a:p>
        </p:txBody>
      </p:sp>
    </p:spTree>
    <p:extLst>
      <p:ext uri="{BB962C8B-B14F-4D97-AF65-F5344CB8AC3E}">
        <p14:creationId xmlns:p14="http://schemas.microsoft.com/office/powerpoint/2010/main" val="229025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4644008" y="627534"/>
            <a:ext cx="3816424" cy="3060775"/>
            <a:chOff x="4644008" y="195492"/>
            <a:chExt cx="3816424" cy="3060775"/>
          </a:xfrm>
        </p:grpSpPr>
        <p:sp>
          <p:nvSpPr>
            <p:cNvPr id="7" name="Прямоугольник 6"/>
            <p:cNvSpPr/>
            <p:nvPr/>
          </p:nvSpPr>
          <p:spPr>
            <a:xfrm rot="5400000">
              <a:off x="5021832" y="-182332"/>
              <a:ext cx="3060775" cy="3816424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44008" y="278529"/>
              <a:ext cx="3816424" cy="297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ru-RU" sz="2700" dirty="0">
                  <a:solidFill>
                    <a:schemeClr val="bg1"/>
                  </a:solidFill>
                </a:rPr>
                <a:t>По результатам централизованного тестирования выпускники Гомельской области на протяжении  последних </a:t>
              </a:r>
              <a:r>
                <a:rPr lang="ru-RU" sz="27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 </a:t>
              </a:r>
              <a:r>
                <a:rPr lang="ru-RU" sz="27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лет </a:t>
              </a:r>
              <a:r>
                <a:rPr lang="ru-RU" sz="2700" dirty="0">
                  <a:solidFill>
                    <a:schemeClr val="bg1"/>
                  </a:solidFill>
                </a:rPr>
                <a:t>занимают лидирующие позиции среди регионов республики.</a:t>
              </a:r>
              <a:endParaRPr lang="ru-RU" sz="27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15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 flipH="1">
            <a:off x="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15102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rot="5400000">
            <a:off x="367773" y="443622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481519" y="-2"/>
            <a:ext cx="291311" cy="7678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089" y="0"/>
            <a:ext cx="2363911" cy="1432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089" y="1437750"/>
            <a:ext cx="2363911" cy="1998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089" y="3435922"/>
            <a:ext cx="2363911" cy="1733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742" y="755572"/>
            <a:ext cx="2513347" cy="1810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743" y="2579559"/>
            <a:ext cx="2513348" cy="1713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4091" y="712546"/>
            <a:ext cx="2120465" cy="1836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371" y="2565866"/>
            <a:ext cx="2133371" cy="1710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878" y="725259"/>
            <a:ext cx="2219249" cy="1840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921" y="2501626"/>
            <a:ext cx="2229916" cy="171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940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1" y="4572"/>
            <a:ext cx="9144000" cy="51389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699792" cy="51385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699542"/>
            <a:ext cx="232429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Гомельской </a:t>
            </a:r>
            <a:r>
              <a:rPr 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насчитывается </a:t>
            </a:r>
          </a:p>
          <a:p>
            <a:r>
              <a:rPr 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район, </a:t>
            </a:r>
            <a:endParaRPr lang="ru-RU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</a:t>
            </a:r>
            <a:r>
              <a:rPr 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городов, </a:t>
            </a:r>
            <a:endParaRPr lang="ru-RU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</a:t>
            </a:r>
            <a:r>
              <a:rPr 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поселков городского типа, 2 255 сельских населенных пунктов.</a:t>
            </a:r>
            <a:endParaRPr lang="ru-RU" sz="1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sz="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endParaRPr lang="ru-RU" sz="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1419622"/>
            <a:ext cx="2217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152A81"/>
                </a:solidFill>
                <a:latin typeface="Arial Black" panose="020B0A04020102020204" pitchFamily="34" charset="0"/>
              </a:rPr>
              <a:t>1 </a:t>
            </a:r>
            <a:r>
              <a:rPr lang="ru-RU" sz="2800" b="1" dirty="0" smtClean="0">
                <a:solidFill>
                  <a:srgbClr val="152A81"/>
                </a:solidFill>
                <a:latin typeface="Arial Black" panose="020B0A04020102020204" pitchFamily="34" charset="0"/>
              </a:rPr>
              <a:t>041 </a:t>
            </a:r>
            <a:r>
              <a:rPr lang="ru-RU" sz="2800" b="1" dirty="0">
                <a:solidFill>
                  <a:srgbClr val="152A81"/>
                </a:solidFill>
                <a:latin typeface="Arial Black" panose="020B0A04020102020204" pitchFamily="34" charset="0"/>
              </a:rPr>
              <a:t>131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08104" y="2067694"/>
            <a:ext cx="10406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152A81"/>
                </a:solidFill>
                <a:latin typeface="Arial Black" panose="020B0A04020102020204" pitchFamily="34" charset="0"/>
              </a:rPr>
              <a:t>78,4%</a:t>
            </a:r>
            <a:endParaRPr lang="ru-RU" sz="2000" b="1" dirty="0">
              <a:solidFill>
                <a:srgbClr val="152A8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55108" y="2569292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152A81"/>
                </a:solidFill>
                <a:latin typeface="Arial Black" panose="020B0A04020102020204" pitchFamily="34" charset="0"/>
              </a:rPr>
              <a:t>286 842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065218" y="3157837"/>
            <a:ext cx="10406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152A81"/>
                </a:solidFill>
                <a:latin typeface="Arial Black" panose="020B0A04020102020204" pitchFamily="34" charset="0"/>
              </a:rPr>
              <a:t>21,6%</a:t>
            </a:r>
            <a:endParaRPr lang="ru-RU" sz="2000" b="1" dirty="0">
              <a:solidFill>
                <a:srgbClr val="152A8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49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08520" y="167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24036"/>
            <a:ext cx="5760640" cy="95410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79647" y="124036"/>
            <a:ext cx="6584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ДОРОЖНОЕ СТРОИТЕЛЬСТВО: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ПЯТИЛЕТКИ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069454"/>
            <a:ext cx="5544616" cy="272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100" b="1" dirty="0" smtClean="0"/>
              <a:t>Отремонтировано и построено дорог</a:t>
            </a:r>
            <a:endParaRPr lang="ru-RU" sz="2100" dirty="0" smtClean="0"/>
          </a:p>
          <a:p>
            <a:pPr>
              <a:lnSpc>
                <a:spcPts val="3360"/>
              </a:lnSpc>
            </a:pPr>
            <a:r>
              <a:rPr lang="ru-RU" sz="2800" b="1" dirty="0" smtClean="0">
                <a:solidFill>
                  <a:srgbClr val="182C7F"/>
                </a:solidFill>
              </a:rPr>
              <a:t>&gt;2 700 </a:t>
            </a:r>
            <a:r>
              <a:rPr lang="ru-RU" sz="2800" b="1" dirty="0">
                <a:solidFill>
                  <a:srgbClr val="182C7F"/>
                </a:solidFill>
              </a:rPr>
              <a:t>км</a:t>
            </a:r>
            <a:r>
              <a:rPr lang="ru-RU" sz="2100" dirty="0"/>
              <a:t> </a:t>
            </a:r>
          </a:p>
          <a:p>
            <a:pPr>
              <a:lnSpc>
                <a:spcPts val="3360"/>
              </a:lnSpc>
            </a:pPr>
            <a:r>
              <a:rPr lang="ru-RU" sz="2100" b="1" dirty="0" smtClean="0"/>
              <a:t>Проведен ремонт дорожного покрытия </a:t>
            </a:r>
          </a:p>
          <a:p>
            <a:pPr>
              <a:lnSpc>
                <a:spcPts val="2100"/>
              </a:lnSpc>
            </a:pPr>
            <a:r>
              <a:rPr lang="ru-RU" sz="2100" b="1" dirty="0" smtClean="0"/>
              <a:t>улиц в </a:t>
            </a:r>
            <a:r>
              <a:rPr lang="ru-RU" sz="2100" b="1" dirty="0" err="1" smtClean="0"/>
              <a:t>агрогородках</a:t>
            </a:r>
            <a:r>
              <a:rPr lang="ru-RU" sz="2100" b="1" dirty="0" smtClean="0"/>
              <a:t> </a:t>
            </a:r>
          </a:p>
          <a:p>
            <a:pPr>
              <a:lnSpc>
                <a:spcPts val="3000"/>
              </a:lnSpc>
            </a:pPr>
            <a:r>
              <a:rPr lang="ru-RU" sz="2800" b="1" dirty="0" smtClean="0">
                <a:solidFill>
                  <a:srgbClr val="182C7F"/>
                </a:solidFill>
              </a:rPr>
              <a:t>&gt; </a:t>
            </a:r>
            <a:r>
              <a:rPr lang="ru-RU" sz="2800" b="1" dirty="0">
                <a:solidFill>
                  <a:srgbClr val="182C7F"/>
                </a:solidFill>
              </a:rPr>
              <a:t>340 тыс. м</a:t>
            </a:r>
            <a:r>
              <a:rPr lang="ru-RU" sz="2800" b="1" dirty="0" smtClean="0">
                <a:solidFill>
                  <a:srgbClr val="182C7F"/>
                </a:solidFill>
              </a:rPr>
              <a:t>²</a:t>
            </a:r>
            <a:endParaRPr lang="ru-RU" sz="2800" b="1" dirty="0" smtClean="0"/>
          </a:p>
          <a:p>
            <a:pPr>
              <a:lnSpc>
                <a:spcPts val="3000"/>
              </a:lnSpc>
            </a:pPr>
            <a:r>
              <a:rPr lang="ru-RU" sz="2400" b="1" dirty="0" smtClean="0">
                <a:solidFill>
                  <a:srgbClr val="182C7F"/>
                </a:solidFill>
              </a:rPr>
              <a:t>52 </a:t>
            </a:r>
            <a:r>
              <a:rPr lang="ru-RU" sz="2100" b="1" dirty="0" smtClean="0"/>
              <a:t>мостовых сооружения</a:t>
            </a:r>
          </a:p>
          <a:p>
            <a:pPr>
              <a:lnSpc>
                <a:spcPts val="2800"/>
              </a:lnSpc>
            </a:pPr>
            <a:r>
              <a:rPr lang="ru-RU" dirty="0"/>
              <a:t>общей протяженностью </a:t>
            </a:r>
            <a:r>
              <a:rPr lang="ru-RU" sz="2400" b="1" dirty="0">
                <a:solidFill>
                  <a:srgbClr val="182C7F"/>
                </a:solidFill>
              </a:rPr>
              <a:t>5 059,5 </a:t>
            </a:r>
            <a:r>
              <a:rPr lang="ru-RU" sz="2400" b="1" dirty="0" err="1">
                <a:solidFill>
                  <a:srgbClr val="182C7F"/>
                </a:solidFill>
              </a:rPr>
              <a:t>п.м</a:t>
            </a:r>
            <a:r>
              <a:rPr lang="ru-RU" sz="2400" b="1" dirty="0">
                <a:solidFill>
                  <a:srgbClr val="182C7F"/>
                </a:solidFill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96" y="3723877"/>
            <a:ext cx="3559989" cy="145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8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22507"/>
            <a:ext cx="9144000" cy="5143500"/>
            <a:chOff x="0" y="22507"/>
            <a:chExt cx="9144000" cy="5143500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6178" y="3297265"/>
              <a:ext cx="2428875" cy="838200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0" y="22507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4266951" y="195486"/>
              <a:ext cx="4536504" cy="973560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38959" y="211491"/>
              <a:ext cx="43924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ОБНОВЛЕНИЕ ОБЩЕСТВЕННОГО ТРАНСПОРТА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 rot="5400000">
              <a:off x="385697" y="4342352"/>
              <a:ext cx="200206" cy="971600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635102" y="1491630"/>
              <a:ext cx="1817217" cy="8640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5292080" y="2678310"/>
              <a:ext cx="1008112" cy="523220"/>
              <a:chOff x="5292080" y="2678310"/>
              <a:chExt cx="1008112" cy="52322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364088" y="2678310"/>
                <a:ext cx="936104" cy="4517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5292080" y="2678310"/>
                <a:ext cx="93610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800" dirty="0" smtClean="0">
                    <a:solidFill>
                      <a:srgbClr val="093768"/>
                    </a:solidFill>
                    <a:latin typeface="Arial Black" panose="020B0A04020102020204" pitchFamily="34" charset="0"/>
                    <a:ea typeface="Calibri" panose="020F0502020204030204" pitchFamily="34" charset="0"/>
                  </a:rPr>
                  <a:t>322</a:t>
                </a:r>
                <a:endParaRPr lang="ru-RU" sz="2800" dirty="0">
                  <a:solidFill>
                    <a:srgbClr val="093768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7380312" y="2648162"/>
              <a:ext cx="1008112" cy="523220"/>
              <a:chOff x="5292080" y="2678310"/>
              <a:chExt cx="1008112" cy="52322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5364088" y="2678310"/>
                <a:ext cx="936104" cy="4517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5292080" y="2678310"/>
                <a:ext cx="93610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dirty="0" smtClean="0">
                    <a:solidFill>
                      <a:srgbClr val="FF9024"/>
                    </a:solidFill>
                    <a:latin typeface="Arial Black" panose="020B0A04020102020204" pitchFamily="34" charset="0"/>
                    <a:ea typeface="Calibri" panose="020F0502020204030204" pitchFamily="34" charset="0"/>
                  </a:rPr>
                  <a:t>54</a:t>
                </a:r>
                <a:endParaRPr lang="ru-RU" sz="2800" dirty="0">
                  <a:solidFill>
                    <a:srgbClr val="FF9024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5" name="Группа 14"/>
            <p:cNvGrpSpPr/>
            <p:nvPr/>
          </p:nvGrpSpPr>
          <p:grpSpPr>
            <a:xfrm>
              <a:off x="5328084" y="3432212"/>
              <a:ext cx="1008112" cy="523220"/>
              <a:chOff x="5292080" y="2678310"/>
              <a:chExt cx="1008112" cy="523220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5364088" y="2678310"/>
                <a:ext cx="936104" cy="4517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5292080" y="2678310"/>
                <a:ext cx="93610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dirty="0" smtClean="0">
                    <a:solidFill>
                      <a:srgbClr val="3EA0C1"/>
                    </a:solidFill>
                    <a:latin typeface="Arial Black" panose="020B0A04020102020204" pitchFamily="34" charset="0"/>
                    <a:ea typeface="Calibri" panose="020F0502020204030204" pitchFamily="34" charset="0"/>
                  </a:rPr>
                  <a:t>3</a:t>
                </a:r>
                <a:endParaRPr lang="ru-RU" sz="2800" dirty="0">
                  <a:solidFill>
                    <a:srgbClr val="3EA0C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492890" y="2604411"/>
              <a:ext cx="4111558" cy="20555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067945" y="3423823"/>
              <a:ext cx="4626320" cy="875571"/>
              <a:chOff x="5292080" y="2678310"/>
              <a:chExt cx="1008112" cy="52322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5364088" y="2678310"/>
                <a:ext cx="936104" cy="4517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5292080" y="2678310"/>
                <a:ext cx="93610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ru-RU" sz="2800" dirty="0">
                  <a:solidFill>
                    <a:srgbClr val="093768"/>
                  </a:solidFill>
                  <a:latin typeface="Arial Black" panose="020B0A04020102020204" pitchFamily="34" charset="0"/>
                </a:endParaRPr>
              </a:p>
            </p:txBody>
          </p:sp>
        </p:grpSp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628"/>
            <a:stretch/>
          </p:blipFill>
          <p:spPr>
            <a:xfrm>
              <a:off x="4312205" y="1742698"/>
              <a:ext cx="4710108" cy="292694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216178" y="1239189"/>
              <a:ext cx="304751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dirty="0">
                  <a:solidFill>
                    <a:srgbClr val="182C7F"/>
                  </a:solidFill>
                  <a:latin typeface="Arial Black" panose="020B0A04020102020204" pitchFamily="34" charset="0"/>
                </a:rPr>
                <a:t>з</a:t>
              </a:r>
              <a:r>
                <a:rPr lang="ru-RU" sz="3600" dirty="0" smtClean="0">
                  <a:solidFill>
                    <a:srgbClr val="182C7F"/>
                  </a:solidFill>
                  <a:latin typeface="Arial Black" panose="020B0A04020102020204" pitchFamily="34" charset="0"/>
                </a:rPr>
                <a:t>а 5 лет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535203" y="4250619"/>
              <a:ext cx="258160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dirty="0" err="1" smtClean="0">
                  <a:solidFill>
                    <a:srgbClr val="3EA0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элекетробуса</a:t>
              </a:r>
              <a:endParaRPr lang="ru-RU" sz="1600" dirty="0" smtClean="0">
                <a:solidFill>
                  <a:srgbClr val="3EA0C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92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 flipH="1">
            <a:off x="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15102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5400000">
            <a:off x="367773" y="443622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0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09" r="5038"/>
          <a:stretch/>
        </p:blipFill>
        <p:spPr>
          <a:xfrm>
            <a:off x="611560" y="665659"/>
            <a:ext cx="8388406" cy="366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676116"/>
            <a:ext cx="4656484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каждой </a:t>
            </a: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прим.</a:t>
            </a: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– экономической программе]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  </a:t>
            </a:r>
            <a:b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нами ставится неизменно правильная цель – рост благосостояния населения. Качественный рост должен обеспечиваться эффективным трудом.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Отчет Правительства Президенту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Республики Беларусь за 2025 год, 17 февраля 2026 г.</a:t>
            </a:r>
          </a:p>
        </p:txBody>
      </p:sp>
    </p:spTree>
    <p:extLst>
      <p:ext uri="{BB962C8B-B14F-4D97-AF65-F5344CB8AC3E}">
        <p14:creationId xmlns:p14="http://schemas.microsoft.com/office/powerpoint/2010/main" val="2797984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nesvizh-news.by/wp-content/uploads/2022/07/25121c42847404871173db2e12e4afe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617894" cy="51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20123" y="1004095"/>
            <a:ext cx="44121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СОВРЕМЕННЫЕ ПОДХОДЫ К РАЗВИТИЮ РЕГИОНОВ: ОТ ЭКОНОМИКИ ДО СОЦИАЛЬНОЙ ИНФРАСТРУКТУРЫ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363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март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502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3312368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83568" y="580786"/>
            <a:ext cx="3402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УСПЕШНО РЕАЛИЗОВАННЫЕ ГОСУДАРСТВЕННЫЕ ПРОГРАММЫ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499742"/>
            <a:ext cx="4608512" cy="1577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50" b="1" dirty="0"/>
              <a:t>Возрождения и развития села </a:t>
            </a:r>
            <a:r>
              <a:rPr lang="ru-RU" b="1" dirty="0"/>
              <a:t>(2005–</a:t>
            </a:r>
            <a:br>
              <a:rPr lang="ru-RU" b="1" dirty="0"/>
            </a:br>
            <a:r>
              <a:rPr lang="ru-RU" b="1" dirty="0"/>
              <a:t>2010 гг.).</a:t>
            </a:r>
          </a:p>
          <a:p>
            <a:r>
              <a:rPr lang="ru-RU" sz="1850" b="1" dirty="0"/>
              <a:t>Устойчивого развития села (2011–2015 гг.).</a:t>
            </a:r>
          </a:p>
          <a:p>
            <a:r>
              <a:rPr lang="ru-RU" b="1" dirty="0"/>
              <a:t>Развития аграрного бизнеса (2016–2020 гг.).</a:t>
            </a:r>
          </a:p>
          <a:p>
            <a:pPr>
              <a:spcBef>
                <a:spcPts val="600"/>
              </a:spcBef>
            </a:pPr>
            <a:r>
              <a:rPr lang="ru-RU" sz="1900" b="1" dirty="0"/>
              <a:t>Аграрный бизнес (2021–2025 гг.).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2581383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3136653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400953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37958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155926"/>
            <a:ext cx="6768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В декабре 2025 г. утверждена новая </a:t>
            </a:r>
            <a:r>
              <a:rPr lang="ru-RU" sz="1500" b="1" i="1" dirty="0"/>
              <a:t>программа «АПК будущего» на </a:t>
            </a:r>
            <a:br>
              <a:rPr lang="ru-RU" sz="1500" b="1" i="1" dirty="0"/>
            </a:br>
            <a:r>
              <a:rPr lang="ru-RU" sz="1500" b="1" i="1" dirty="0"/>
              <a:t>2026–2030 гг.</a:t>
            </a:r>
            <a:r>
              <a:rPr lang="ru-RU" sz="1500" i="1" dirty="0"/>
              <a:t>, что подтверждает системный подход к развитию отрасли.</a:t>
            </a:r>
          </a:p>
        </p:txBody>
      </p:sp>
    </p:spTree>
    <p:extLst>
      <p:ext uri="{BB962C8B-B14F-4D97-AF65-F5344CB8AC3E}">
        <p14:creationId xmlns:p14="http://schemas.microsoft.com/office/powerpoint/2010/main" val="15646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 flipH="1">
            <a:off x="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15102" y="1165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23678"/>
            <a:ext cx="9144000" cy="24191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9552" y="771550"/>
            <a:ext cx="7560840" cy="103627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83430" y="871118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 1 ЯНВАРЯ 2026 ГОДА В ГОМЕЛЬСКОЙ ОБЛАСТИ: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1558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15102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8280920" cy="133214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428" y="597827"/>
            <a:ext cx="8029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НАРАЩИВАНИЕ ЭКОНОМИЧЕСКОГО ПОТЕНЦИАЛА ЗА СЧЕТ РОСТА ВАЛОВОГО РЕГИОНАЛЬНОГО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ПРОДУКТА (ВРП)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0" y="2148871"/>
            <a:ext cx="4289761" cy="1527175"/>
            <a:chOff x="287431" y="2422610"/>
            <a:chExt cx="4289761" cy="1527175"/>
          </a:xfrm>
        </p:grpSpPr>
        <p:pic>
          <p:nvPicPr>
            <p:cNvPr id="2" name="Picture 2" descr="D:\Академия управления\2026\февраль\пиктограммы\1771743709266-019c8427-1411-7458-b9fd-953b5f956063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7431" y="2422610"/>
              <a:ext cx="1801892" cy="152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1814746" y="2644195"/>
              <a:ext cx="27624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/>
                <a:t>Промышленность</a:t>
              </a:r>
            </a:p>
            <a:p>
              <a:r>
                <a:rPr lang="ru-RU" dirty="0" smtClean="0"/>
                <a:t>Темп роста </a:t>
              </a:r>
              <a:r>
                <a:rPr lang="ru-RU" b="1" dirty="0" smtClean="0"/>
                <a:t>107,7% </a:t>
              </a:r>
              <a:endParaRPr lang="ru-RU" dirty="0"/>
            </a:p>
          </p:txBody>
        </p:sp>
      </p:grpSp>
      <p:pic>
        <p:nvPicPr>
          <p:cNvPr id="10" name="Picture 2" descr="D:\Академия управления\2026\февраль\пиктограммы\1771743709266-019c8427-1411-7458-b9fd-953b5f956063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6428" y="2023952"/>
            <a:ext cx="1698800" cy="143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672780" y="2386208"/>
            <a:ext cx="2762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Торговля</a:t>
            </a:r>
          </a:p>
          <a:p>
            <a:r>
              <a:rPr lang="ru-RU" dirty="0" smtClean="0"/>
              <a:t>Темп роста </a:t>
            </a:r>
            <a:r>
              <a:rPr lang="ru-RU" b="1" dirty="0" smtClean="0"/>
              <a:t>114,6%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48" y="3500090"/>
            <a:ext cx="1058816" cy="105881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697218" y="3500090"/>
            <a:ext cx="2762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Информация и связь</a:t>
            </a:r>
          </a:p>
          <a:p>
            <a:r>
              <a:rPr lang="ru-RU" dirty="0" smtClean="0"/>
              <a:t>Темп роста </a:t>
            </a:r>
            <a:r>
              <a:rPr lang="ru-RU" b="1" dirty="0" smtClean="0"/>
              <a:t>119,5% 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67544" y="1718259"/>
            <a:ext cx="5774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52A81"/>
                </a:solidFill>
              </a:rPr>
              <a:t>ВРП в Гомельской области </a:t>
            </a:r>
            <a:r>
              <a:rPr lang="ru-RU" b="1" dirty="0" smtClean="0"/>
              <a:t>– </a:t>
            </a:r>
            <a:r>
              <a:rPr lang="ru-RU" sz="2400" b="1" dirty="0" smtClean="0"/>
              <a:t>103,5%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028" y="3313984"/>
            <a:ext cx="1018541" cy="101854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660500" y="3506009"/>
            <a:ext cx="44790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Вклад региона </a:t>
            </a:r>
          </a:p>
          <a:p>
            <a:r>
              <a:rPr lang="ru-RU" b="1" dirty="0" smtClean="0"/>
              <a:t>в экономику ст</a:t>
            </a:r>
            <a:r>
              <a:rPr lang="ru-RU" b="1" dirty="0"/>
              <a:t>р</a:t>
            </a:r>
            <a:r>
              <a:rPr lang="ru-RU" b="1" dirty="0" smtClean="0"/>
              <a:t>аны</a:t>
            </a:r>
          </a:p>
          <a:p>
            <a:r>
              <a:rPr lang="ru-RU" dirty="0" smtClean="0"/>
              <a:t>11% ВВП</a:t>
            </a:r>
          </a:p>
          <a:p>
            <a:r>
              <a:rPr lang="ru-RU" dirty="0" smtClean="0"/>
              <a:t>17</a:t>
            </a:r>
            <a:r>
              <a:rPr lang="ru-RU" dirty="0"/>
              <a:t>% </a:t>
            </a:r>
            <a:r>
              <a:rPr lang="ru-RU" dirty="0" smtClean="0"/>
              <a:t>промышленность</a:t>
            </a:r>
          </a:p>
          <a:p>
            <a:r>
              <a:rPr lang="ru-RU" dirty="0" smtClean="0"/>
              <a:t>12</a:t>
            </a:r>
            <a:r>
              <a:rPr lang="ru-RU" dirty="0"/>
              <a:t>% </a:t>
            </a:r>
            <a:r>
              <a:rPr lang="ru-RU" dirty="0" smtClean="0"/>
              <a:t>с/х </a:t>
            </a:r>
            <a:r>
              <a:rPr lang="ru-RU" dirty="0"/>
              <a:t>+ инвестиции </a:t>
            </a:r>
            <a:r>
              <a:rPr lang="ru-RU" dirty="0" smtClean="0"/>
              <a:t>+ торговля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917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15102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4311640"/>
            <a:ext cx="9036496" cy="748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500"/>
              </a:lnSpc>
              <a:defRPr/>
            </a:pPr>
            <a:r>
              <a:rPr lang="ru-RU" sz="2800" b="1" dirty="0">
                <a:solidFill>
                  <a:srgbClr val="0A0A7C"/>
                </a:solidFill>
              </a:rPr>
              <a:t>Всего в экономику региона за пять лет вложено </a:t>
            </a:r>
            <a:endParaRPr lang="ru-RU" sz="2800" b="1" dirty="0" smtClean="0">
              <a:solidFill>
                <a:srgbClr val="0A0A7C"/>
              </a:solidFill>
            </a:endParaRPr>
          </a:p>
          <a:p>
            <a:pPr lvl="0">
              <a:lnSpc>
                <a:spcPts val="2500"/>
              </a:lnSpc>
              <a:defRPr/>
            </a:pPr>
            <a:r>
              <a:rPr lang="ru-RU" sz="2800" b="1" dirty="0" smtClean="0">
                <a:solidFill>
                  <a:srgbClr val="0A0A7C"/>
                </a:solidFill>
              </a:rPr>
              <a:t>более </a:t>
            </a:r>
            <a:r>
              <a:rPr lang="ru-RU" sz="2800" b="1" dirty="0">
                <a:solidFill>
                  <a:srgbClr val="0A0A7C"/>
                </a:solidFill>
              </a:rPr>
              <a:t>25 млрд. рублей инвестиций в основной капитал.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630105" y="169829"/>
            <a:ext cx="200206" cy="8275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636912" y="4227934"/>
            <a:ext cx="3870176" cy="0"/>
          </a:xfrm>
          <a:prstGeom prst="line">
            <a:avLst/>
          </a:prstGeom>
          <a:ln w="19050">
            <a:solidFill>
              <a:srgbClr val="0A0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" y="179775"/>
            <a:ext cx="3117698" cy="2078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384" y="188838"/>
            <a:ext cx="3071749" cy="207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3559" y="2318295"/>
            <a:ext cx="3071748" cy="1780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264" y="1471340"/>
            <a:ext cx="3041174" cy="1865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191" y="2335005"/>
            <a:ext cx="3061117" cy="1748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51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37399" y="483518"/>
            <a:ext cx="22233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</a:rPr>
              <a:t>В 2025 ГОДУ</a:t>
            </a:r>
          </a:p>
        </p:txBody>
      </p:sp>
      <p:pic>
        <p:nvPicPr>
          <p:cNvPr id="7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15102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8630105" y="169829"/>
            <a:ext cx="200206" cy="8275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33753" y="91831"/>
            <a:ext cx="2102793" cy="981057"/>
            <a:chOff x="251518" y="1079831"/>
            <a:chExt cx="2493545" cy="1132358"/>
          </a:xfrm>
          <a:solidFill>
            <a:srgbClr val="182C7F"/>
          </a:solidFill>
        </p:grpSpPr>
        <p:sp>
          <p:nvSpPr>
            <p:cNvPr id="13" name="Freeform 5770"/>
            <p:cNvSpPr>
              <a:spLocks/>
            </p:cNvSpPr>
            <p:nvPr/>
          </p:nvSpPr>
          <p:spPr bwMode="auto">
            <a:xfrm flipH="1">
              <a:off x="2511293" y="1133772"/>
              <a:ext cx="233770" cy="1078417"/>
            </a:xfrm>
            <a:custGeom>
              <a:avLst/>
              <a:gdLst/>
              <a:ahLst/>
              <a:cxnLst>
                <a:cxn ang="0">
                  <a:pos x="456" y="307"/>
                </a:cxn>
                <a:cxn ang="0">
                  <a:pos x="0" y="0"/>
                </a:cxn>
                <a:cxn ang="0">
                  <a:pos x="0" y="3294"/>
                </a:cxn>
                <a:cxn ang="0">
                  <a:pos x="456" y="3601"/>
                </a:cxn>
                <a:cxn ang="0">
                  <a:pos x="456" y="307"/>
                </a:cxn>
              </a:cxnLst>
              <a:rect l="0" t="0" r="r" b="b"/>
              <a:pathLst>
                <a:path w="456" h="3601">
                  <a:moveTo>
                    <a:pt x="456" y="307"/>
                  </a:moveTo>
                  <a:lnTo>
                    <a:pt x="0" y="0"/>
                  </a:lnTo>
                  <a:lnTo>
                    <a:pt x="0" y="3294"/>
                  </a:lnTo>
                  <a:lnTo>
                    <a:pt x="456" y="3601"/>
                  </a:lnTo>
                  <a:lnTo>
                    <a:pt x="456" y="30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 rot="10800000" flipH="1">
              <a:off x="251518" y="1079831"/>
              <a:ext cx="2493545" cy="10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" name="Freeform 5758"/>
            <p:cNvSpPr>
              <a:spLocks noEditPoints="1"/>
            </p:cNvSpPr>
            <p:nvPr/>
          </p:nvSpPr>
          <p:spPr bwMode="auto">
            <a:xfrm flipH="1">
              <a:off x="305121" y="1118554"/>
              <a:ext cx="2389612" cy="972000"/>
            </a:xfrm>
            <a:custGeom>
              <a:avLst/>
              <a:gdLst/>
              <a:ahLst/>
              <a:cxnLst>
                <a:cxn ang="0">
                  <a:pos x="6544" y="0"/>
                </a:cxn>
                <a:cxn ang="0">
                  <a:pos x="266" y="0"/>
                </a:cxn>
                <a:cxn ang="0">
                  <a:pos x="78" y="75"/>
                </a:cxn>
                <a:cxn ang="0">
                  <a:pos x="0" y="256"/>
                </a:cxn>
                <a:cxn ang="0">
                  <a:pos x="0" y="2672"/>
                </a:cxn>
                <a:cxn ang="0">
                  <a:pos x="78" y="2852"/>
                </a:cxn>
                <a:cxn ang="0">
                  <a:pos x="266" y="2928"/>
                </a:cxn>
                <a:cxn ang="0">
                  <a:pos x="6544" y="2928"/>
                </a:cxn>
                <a:cxn ang="0">
                  <a:pos x="6732" y="2852"/>
                </a:cxn>
                <a:cxn ang="0">
                  <a:pos x="6810" y="2672"/>
                </a:cxn>
                <a:cxn ang="0">
                  <a:pos x="6810" y="256"/>
                </a:cxn>
                <a:cxn ang="0">
                  <a:pos x="6732" y="75"/>
                </a:cxn>
                <a:cxn ang="0">
                  <a:pos x="6544" y="0"/>
                </a:cxn>
                <a:cxn ang="0">
                  <a:pos x="266" y="42"/>
                </a:cxn>
                <a:cxn ang="0">
                  <a:pos x="6544" y="42"/>
                </a:cxn>
                <a:cxn ang="0">
                  <a:pos x="6701" y="105"/>
                </a:cxn>
                <a:cxn ang="0">
                  <a:pos x="6767" y="256"/>
                </a:cxn>
                <a:cxn ang="0">
                  <a:pos x="6767" y="2672"/>
                </a:cxn>
                <a:cxn ang="0">
                  <a:pos x="6701" y="2823"/>
                </a:cxn>
                <a:cxn ang="0">
                  <a:pos x="6544" y="2886"/>
                </a:cxn>
                <a:cxn ang="0">
                  <a:pos x="266" y="2886"/>
                </a:cxn>
                <a:cxn ang="0">
                  <a:pos x="109" y="2823"/>
                </a:cxn>
                <a:cxn ang="0">
                  <a:pos x="43" y="2672"/>
                </a:cxn>
                <a:cxn ang="0">
                  <a:pos x="43" y="256"/>
                </a:cxn>
                <a:cxn ang="0">
                  <a:pos x="109" y="105"/>
                </a:cxn>
                <a:cxn ang="0">
                  <a:pos x="266" y="42"/>
                </a:cxn>
              </a:cxnLst>
              <a:rect l="0" t="0" r="r" b="b"/>
              <a:pathLst>
                <a:path w="6810" h="2928">
                  <a:moveTo>
                    <a:pt x="6544" y="0"/>
                  </a:moveTo>
                  <a:lnTo>
                    <a:pt x="266" y="0"/>
                  </a:lnTo>
                  <a:cubicBezTo>
                    <a:pt x="193" y="0"/>
                    <a:pt x="126" y="29"/>
                    <a:pt x="78" y="75"/>
                  </a:cubicBezTo>
                  <a:cubicBezTo>
                    <a:pt x="30" y="122"/>
                    <a:pt x="0" y="186"/>
                    <a:pt x="0" y="256"/>
                  </a:cubicBezTo>
                  <a:lnTo>
                    <a:pt x="0" y="2672"/>
                  </a:lnTo>
                  <a:cubicBezTo>
                    <a:pt x="0" y="2742"/>
                    <a:pt x="30" y="2806"/>
                    <a:pt x="78" y="2852"/>
                  </a:cubicBezTo>
                  <a:cubicBezTo>
                    <a:pt x="126" y="2899"/>
                    <a:pt x="193" y="2928"/>
                    <a:pt x="266" y="2928"/>
                  </a:cubicBezTo>
                  <a:lnTo>
                    <a:pt x="6544" y="2928"/>
                  </a:lnTo>
                  <a:cubicBezTo>
                    <a:pt x="6617" y="2928"/>
                    <a:pt x="6684" y="2899"/>
                    <a:pt x="6732" y="2852"/>
                  </a:cubicBezTo>
                  <a:cubicBezTo>
                    <a:pt x="6780" y="2806"/>
                    <a:pt x="6810" y="2742"/>
                    <a:pt x="6810" y="2672"/>
                  </a:cubicBezTo>
                  <a:lnTo>
                    <a:pt x="6810" y="256"/>
                  </a:lnTo>
                  <a:cubicBezTo>
                    <a:pt x="6810" y="186"/>
                    <a:pt x="6780" y="122"/>
                    <a:pt x="6732" y="75"/>
                  </a:cubicBezTo>
                  <a:cubicBezTo>
                    <a:pt x="6684" y="29"/>
                    <a:pt x="6617" y="0"/>
                    <a:pt x="6544" y="0"/>
                  </a:cubicBezTo>
                  <a:close/>
                  <a:moveTo>
                    <a:pt x="266" y="42"/>
                  </a:moveTo>
                  <a:lnTo>
                    <a:pt x="6544" y="42"/>
                  </a:lnTo>
                  <a:cubicBezTo>
                    <a:pt x="6605" y="42"/>
                    <a:pt x="6661" y="66"/>
                    <a:pt x="6701" y="105"/>
                  </a:cubicBezTo>
                  <a:cubicBezTo>
                    <a:pt x="6742" y="144"/>
                    <a:pt x="6767" y="197"/>
                    <a:pt x="6767" y="256"/>
                  </a:cubicBezTo>
                  <a:lnTo>
                    <a:pt x="6767" y="2672"/>
                  </a:lnTo>
                  <a:cubicBezTo>
                    <a:pt x="6767" y="2731"/>
                    <a:pt x="6742" y="2784"/>
                    <a:pt x="6701" y="2823"/>
                  </a:cubicBezTo>
                  <a:cubicBezTo>
                    <a:pt x="6661" y="2862"/>
                    <a:pt x="6605" y="2886"/>
                    <a:pt x="6544" y="2886"/>
                  </a:cubicBezTo>
                  <a:lnTo>
                    <a:pt x="266" y="2886"/>
                  </a:lnTo>
                  <a:cubicBezTo>
                    <a:pt x="205" y="2886"/>
                    <a:pt x="149" y="2862"/>
                    <a:pt x="109" y="2823"/>
                  </a:cubicBezTo>
                  <a:cubicBezTo>
                    <a:pt x="68" y="2784"/>
                    <a:pt x="43" y="2731"/>
                    <a:pt x="43" y="2672"/>
                  </a:cubicBezTo>
                  <a:lnTo>
                    <a:pt x="43" y="256"/>
                  </a:lnTo>
                  <a:cubicBezTo>
                    <a:pt x="43" y="197"/>
                    <a:pt x="68" y="144"/>
                    <a:pt x="109" y="105"/>
                  </a:cubicBezTo>
                  <a:cubicBezTo>
                    <a:pt x="149" y="66"/>
                    <a:pt x="205" y="42"/>
                    <a:pt x="266" y="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6512" y="1578123"/>
              <a:ext cx="2319954" cy="561283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зерна и зернобобовых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2275" y="1156172"/>
              <a:ext cx="2207434" cy="425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85000"/>
                </a:lnSpc>
                <a:defRPr/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1,2 </a:t>
              </a:r>
              <a:r>
                <a:rPr lang="ru-RU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тыс. тонн </a:t>
              </a:r>
              <a:r>
                <a:rPr lang="ru-RU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(154,9% к 2024 году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594" y="42504"/>
            <a:ext cx="1297775" cy="10180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7705" y="1101372"/>
            <a:ext cx="1433008" cy="11237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8672" y="3535776"/>
            <a:ext cx="1434230" cy="13621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" name="Группа 58"/>
          <p:cNvGrpSpPr/>
          <p:nvPr/>
        </p:nvGrpSpPr>
        <p:grpSpPr>
          <a:xfrm>
            <a:off x="142402" y="1101598"/>
            <a:ext cx="2102793" cy="981057"/>
            <a:chOff x="251518" y="1079831"/>
            <a:chExt cx="2493546" cy="1132358"/>
          </a:xfrm>
          <a:solidFill>
            <a:srgbClr val="182C7F"/>
          </a:solidFill>
        </p:grpSpPr>
        <p:sp>
          <p:nvSpPr>
            <p:cNvPr id="60" name="Freeform 5770"/>
            <p:cNvSpPr>
              <a:spLocks/>
            </p:cNvSpPr>
            <p:nvPr/>
          </p:nvSpPr>
          <p:spPr bwMode="auto">
            <a:xfrm flipH="1">
              <a:off x="2511293" y="1133772"/>
              <a:ext cx="233770" cy="1078417"/>
            </a:xfrm>
            <a:custGeom>
              <a:avLst/>
              <a:gdLst/>
              <a:ahLst/>
              <a:cxnLst>
                <a:cxn ang="0">
                  <a:pos x="456" y="307"/>
                </a:cxn>
                <a:cxn ang="0">
                  <a:pos x="0" y="0"/>
                </a:cxn>
                <a:cxn ang="0">
                  <a:pos x="0" y="3294"/>
                </a:cxn>
                <a:cxn ang="0">
                  <a:pos x="456" y="3601"/>
                </a:cxn>
                <a:cxn ang="0">
                  <a:pos x="456" y="307"/>
                </a:cxn>
              </a:cxnLst>
              <a:rect l="0" t="0" r="r" b="b"/>
              <a:pathLst>
                <a:path w="456" h="3601">
                  <a:moveTo>
                    <a:pt x="456" y="307"/>
                  </a:moveTo>
                  <a:lnTo>
                    <a:pt x="0" y="0"/>
                  </a:lnTo>
                  <a:lnTo>
                    <a:pt x="0" y="3294"/>
                  </a:lnTo>
                  <a:lnTo>
                    <a:pt x="456" y="3601"/>
                  </a:lnTo>
                  <a:lnTo>
                    <a:pt x="456" y="30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 rot="10800000" flipH="1">
              <a:off x="251518" y="1079831"/>
              <a:ext cx="2493545" cy="10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2" name="Freeform 5758"/>
            <p:cNvSpPr>
              <a:spLocks noEditPoints="1"/>
            </p:cNvSpPr>
            <p:nvPr/>
          </p:nvSpPr>
          <p:spPr bwMode="auto">
            <a:xfrm flipH="1">
              <a:off x="305121" y="1118554"/>
              <a:ext cx="2389612" cy="972000"/>
            </a:xfrm>
            <a:custGeom>
              <a:avLst/>
              <a:gdLst/>
              <a:ahLst/>
              <a:cxnLst>
                <a:cxn ang="0">
                  <a:pos x="6544" y="0"/>
                </a:cxn>
                <a:cxn ang="0">
                  <a:pos x="266" y="0"/>
                </a:cxn>
                <a:cxn ang="0">
                  <a:pos x="78" y="75"/>
                </a:cxn>
                <a:cxn ang="0">
                  <a:pos x="0" y="256"/>
                </a:cxn>
                <a:cxn ang="0">
                  <a:pos x="0" y="2672"/>
                </a:cxn>
                <a:cxn ang="0">
                  <a:pos x="78" y="2852"/>
                </a:cxn>
                <a:cxn ang="0">
                  <a:pos x="266" y="2928"/>
                </a:cxn>
                <a:cxn ang="0">
                  <a:pos x="6544" y="2928"/>
                </a:cxn>
                <a:cxn ang="0">
                  <a:pos x="6732" y="2852"/>
                </a:cxn>
                <a:cxn ang="0">
                  <a:pos x="6810" y="2672"/>
                </a:cxn>
                <a:cxn ang="0">
                  <a:pos x="6810" y="256"/>
                </a:cxn>
                <a:cxn ang="0">
                  <a:pos x="6732" y="75"/>
                </a:cxn>
                <a:cxn ang="0">
                  <a:pos x="6544" y="0"/>
                </a:cxn>
                <a:cxn ang="0">
                  <a:pos x="266" y="42"/>
                </a:cxn>
                <a:cxn ang="0">
                  <a:pos x="6544" y="42"/>
                </a:cxn>
                <a:cxn ang="0">
                  <a:pos x="6701" y="105"/>
                </a:cxn>
                <a:cxn ang="0">
                  <a:pos x="6767" y="256"/>
                </a:cxn>
                <a:cxn ang="0">
                  <a:pos x="6767" y="2672"/>
                </a:cxn>
                <a:cxn ang="0">
                  <a:pos x="6701" y="2823"/>
                </a:cxn>
                <a:cxn ang="0">
                  <a:pos x="6544" y="2886"/>
                </a:cxn>
                <a:cxn ang="0">
                  <a:pos x="266" y="2886"/>
                </a:cxn>
                <a:cxn ang="0">
                  <a:pos x="109" y="2823"/>
                </a:cxn>
                <a:cxn ang="0">
                  <a:pos x="43" y="2672"/>
                </a:cxn>
                <a:cxn ang="0">
                  <a:pos x="43" y="256"/>
                </a:cxn>
                <a:cxn ang="0">
                  <a:pos x="109" y="105"/>
                </a:cxn>
                <a:cxn ang="0">
                  <a:pos x="266" y="42"/>
                </a:cxn>
              </a:cxnLst>
              <a:rect l="0" t="0" r="r" b="b"/>
              <a:pathLst>
                <a:path w="6810" h="2928">
                  <a:moveTo>
                    <a:pt x="6544" y="0"/>
                  </a:moveTo>
                  <a:lnTo>
                    <a:pt x="266" y="0"/>
                  </a:lnTo>
                  <a:cubicBezTo>
                    <a:pt x="193" y="0"/>
                    <a:pt x="126" y="29"/>
                    <a:pt x="78" y="75"/>
                  </a:cubicBezTo>
                  <a:cubicBezTo>
                    <a:pt x="30" y="122"/>
                    <a:pt x="0" y="186"/>
                    <a:pt x="0" y="256"/>
                  </a:cubicBezTo>
                  <a:lnTo>
                    <a:pt x="0" y="2672"/>
                  </a:lnTo>
                  <a:cubicBezTo>
                    <a:pt x="0" y="2742"/>
                    <a:pt x="30" y="2806"/>
                    <a:pt x="78" y="2852"/>
                  </a:cubicBezTo>
                  <a:cubicBezTo>
                    <a:pt x="126" y="2899"/>
                    <a:pt x="193" y="2928"/>
                    <a:pt x="266" y="2928"/>
                  </a:cubicBezTo>
                  <a:lnTo>
                    <a:pt x="6544" y="2928"/>
                  </a:lnTo>
                  <a:cubicBezTo>
                    <a:pt x="6617" y="2928"/>
                    <a:pt x="6684" y="2899"/>
                    <a:pt x="6732" y="2852"/>
                  </a:cubicBezTo>
                  <a:cubicBezTo>
                    <a:pt x="6780" y="2806"/>
                    <a:pt x="6810" y="2742"/>
                    <a:pt x="6810" y="2672"/>
                  </a:cubicBezTo>
                  <a:lnTo>
                    <a:pt x="6810" y="256"/>
                  </a:lnTo>
                  <a:cubicBezTo>
                    <a:pt x="6810" y="186"/>
                    <a:pt x="6780" y="122"/>
                    <a:pt x="6732" y="75"/>
                  </a:cubicBezTo>
                  <a:cubicBezTo>
                    <a:pt x="6684" y="29"/>
                    <a:pt x="6617" y="0"/>
                    <a:pt x="6544" y="0"/>
                  </a:cubicBezTo>
                  <a:close/>
                  <a:moveTo>
                    <a:pt x="266" y="42"/>
                  </a:moveTo>
                  <a:lnTo>
                    <a:pt x="6544" y="42"/>
                  </a:lnTo>
                  <a:cubicBezTo>
                    <a:pt x="6605" y="42"/>
                    <a:pt x="6661" y="66"/>
                    <a:pt x="6701" y="105"/>
                  </a:cubicBezTo>
                  <a:cubicBezTo>
                    <a:pt x="6742" y="144"/>
                    <a:pt x="6767" y="197"/>
                    <a:pt x="6767" y="256"/>
                  </a:cubicBezTo>
                  <a:lnTo>
                    <a:pt x="6767" y="2672"/>
                  </a:lnTo>
                  <a:cubicBezTo>
                    <a:pt x="6767" y="2731"/>
                    <a:pt x="6742" y="2784"/>
                    <a:pt x="6701" y="2823"/>
                  </a:cubicBezTo>
                  <a:cubicBezTo>
                    <a:pt x="6661" y="2862"/>
                    <a:pt x="6605" y="2886"/>
                    <a:pt x="6544" y="2886"/>
                  </a:cubicBezTo>
                  <a:lnTo>
                    <a:pt x="266" y="2886"/>
                  </a:lnTo>
                  <a:cubicBezTo>
                    <a:pt x="205" y="2886"/>
                    <a:pt x="149" y="2862"/>
                    <a:pt x="109" y="2823"/>
                  </a:cubicBezTo>
                  <a:cubicBezTo>
                    <a:pt x="68" y="2784"/>
                    <a:pt x="43" y="2731"/>
                    <a:pt x="43" y="2672"/>
                  </a:cubicBezTo>
                  <a:lnTo>
                    <a:pt x="43" y="256"/>
                  </a:lnTo>
                  <a:cubicBezTo>
                    <a:pt x="43" y="197"/>
                    <a:pt x="68" y="144"/>
                    <a:pt x="109" y="105"/>
                  </a:cubicBezTo>
                  <a:cubicBezTo>
                    <a:pt x="149" y="66"/>
                    <a:pt x="205" y="42"/>
                    <a:pt x="266" y="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69713" y="1681558"/>
              <a:ext cx="2348112" cy="333928"/>
            </a:xfrm>
            <a:prstGeom prst="rect">
              <a:avLst/>
            </a:prstGeom>
            <a:grpFill/>
          </p:spPr>
          <p:txBody>
            <a:bodyPr wrap="square" lIns="36000" rIns="3600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к</a:t>
              </a:r>
              <a:r>
                <a:rPr kumimoji="0" lang="ru-RU" sz="1600" b="1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артофеля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8134" y="1155756"/>
              <a:ext cx="2456930" cy="52931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85000"/>
                </a:lnSpc>
                <a:defRPr/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114,5 </a:t>
              </a:r>
              <a:r>
                <a:rPr lang="ru-RU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тыс. тонн </a:t>
              </a:r>
              <a:endPara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lvl="0" algn="ctr">
                <a:lnSpc>
                  <a:spcPct val="85000"/>
                </a:lnSpc>
                <a:defRPr/>
              </a:pPr>
              <a:r>
                <a:rPr lang="ru-RU" sz="1200" b="1" spc="-1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(1,5 раза больше </a:t>
              </a:r>
              <a:r>
                <a:rPr lang="ru-RU" sz="1200" b="1" spc="-15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 2024 году</a:t>
              </a:r>
              <a:r>
                <a:rPr lang="ru-RU" sz="1200" b="1" spc="-1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kumimoji="0" lang="ru-RU" sz="1200" b="0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8" name="Рисунок 5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579" y="1102093"/>
            <a:ext cx="1281813" cy="890261"/>
          </a:xfrm>
          <a:prstGeom prst="rect">
            <a:avLst/>
          </a:prstGeom>
        </p:spPr>
      </p:pic>
      <p:grpSp>
        <p:nvGrpSpPr>
          <p:cNvPr id="74" name="Группа 73"/>
          <p:cNvGrpSpPr/>
          <p:nvPr/>
        </p:nvGrpSpPr>
        <p:grpSpPr>
          <a:xfrm>
            <a:off x="161935" y="2096864"/>
            <a:ext cx="2102793" cy="981057"/>
            <a:chOff x="251518" y="1079831"/>
            <a:chExt cx="2493545" cy="1132358"/>
          </a:xfrm>
          <a:solidFill>
            <a:srgbClr val="182C7F"/>
          </a:solidFill>
        </p:grpSpPr>
        <p:sp>
          <p:nvSpPr>
            <p:cNvPr id="75" name="Freeform 5770"/>
            <p:cNvSpPr>
              <a:spLocks/>
            </p:cNvSpPr>
            <p:nvPr/>
          </p:nvSpPr>
          <p:spPr bwMode="auto">
            <a:xfrm flipH="1">
              <a:off x="2511293" y="1133772"/>
              <a:ext cx="233770" cy="1078417"/>
            </a:xfrm>
            <a:custGeom>
              <a:avLst/>
              <a:gdLst/>
              <a:ahLst/>
              <a:cxnLst>
                <a:cxn ang="0">
                  <a:pos x="456" y="307"/>
                </a:cxn>
                <a:cxn ang="0">
                  <a:pos x="0" y="0"/>
                </a:cxn>
                <a:cxn ang="0">
                  <a:pos x="0" y="3294"/>
                </a:cxn>
                <a:cxn ang="0">
                  <a:pos x="456" y="3601"/>
                </a:cxn>
                <a:cxn ang="0">
                  <a:pos x="456" y="307"/>
                </a:cxn>
              </a:cxnLst>
              <a:rect l="0" t="0" r="r" b="b"/>
              <a:pathLst>
                <a:path w="456" h="3601">
                  <a:moveTo>
                    <a:pt x="456" y="307"/>
                  </a:moveTo>
                  <a:lnTo>
                    <a:pt x="0" y="0"/>
                  </a:lnTo>
                  <a:lnTo>
                    <a:pt x="0" y="3294"/>
                  </a:lnTo>
                  <a:lnTo>
                    <a:pt x="456" y="3601"/>
                  </a:lnTo>
                  <a:lnTo>
                    <a:pt x="456" y="30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 rot="10800000" flipH="1">
              <a:off x="251518" y="1079831"/>
              <a:ext cx="2493545" cy="10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7" name="Freeform 5758"/>
            <p:cNvSpPr>
              <a:spLocks noEditPoints="1"/>
            </p:cNvSpPr>
            <p:nvPr/>
          </p:nvSpPr>
          <p:spPr bwMode="auto">
            <a:xfrm flipH="1">
              <a:off x="305121" y="1118554"/>
              <a:ext cx="2389612" cy="972000"/>
            </a:xfrm>
            <a:custGeom>
              <a:avLst/>
              <a:gdLst/>
              <a:ahLst/>
              <a:cxnLst>
                <a:cxn ang="0">
                  <a:pos x="6544" y="0"/>
                </a:cxn>
                <a:cxn ang="0">
                  <a:pos x="266" y="0"/>
                </a:cxn>
                <a:cxn ang="0">
                  <a:pos x="78" y="75"/>
                </a:cxn>
                <a:cxn ang="0">
                  <a:pos x="0" y="256"/>
                </a:cxn>
                <a:cxn ang="0">
                  <a:pos x="0" y="2672"/>
                </a:cxn>
                <a:cxn ang="0">
                  <a:pos x="78" y="2852"/>
                </a:cxn>
                <a:cxn ang="0">
                  <a:pos x="266" y="2928"/>
                </a:cxn>
                <a:cxn ang="0">
                  <a:pos x="6544" y="2928"/>
                </a:cxn>
                <a:cxn ang="0">
                  <a:pos x="6732" y="2852"/>
                </a:cxn>
                <a:cxn ang="0">
                  <a:pos x="6810" y="2672"/>
                </a:cxn>
                <a:cxn ang="0">
                  <a:pos x="6810" y="256"/>
                </a:cxn>
                <a:cxn ang="0">
                  <a:pos x="6732" y="75"/>
                </a:cxn>
                <a:cxn ang="0">
                  <a:pos x="6544" y="0"/>
                </a:cxn>
                <a:cxn ang="0">
                  <a:pos x="266" y="42"/>
                </a:cxn>
                <a:cxn ang="0">
                  <a:pos x="6544" y="42"/>
                </a:cxn>
                <a:cxn ang="0">
                  <a:pos x="6701" y="105"/>
                </a:cxn>
                <a:cxn ang="0">
                  <a:pos x="6767" y="256"/>
                </a:cxn>
                <a:cxn ang="0">
                  <a:pos x="6767" y="2672"/>
                </a:cxn>
                <a:cxn ang="0">
                  <a:pos x="6701" y="2823"/>
                </a:cxn>
                <a:cxn ang="0">
                  <a:pos x="6544" y="2886"/>
                </a:cxn>
                <a:cxn ang="0">
                  <a:pos x="266" y="2886"/>
                </a:cxn>
                <a:cxn ang="0">
                  <a:pos x="109" y="2823"/>
                </a:cxn>
                <a:cxn ang="0">
                  <a:pos x="43" y="2672"/>
                </a:cxn>
                <a:cxn ang="0">
                  <a:pos x="43" y="256"/>
                </a:cxn>
                <a:cxn ang="0">
                  <a:pos x="109" y="105"/>
                </a:cxn>
                <a:cxn ang="0">
                  <a:pos x="266" y="42"/>
                </a:cxn>
              </a:cxnLst>
              <a:rect l="0" t="0" r="r" b="b"/>
              <a:pathLst>
                <a:path w="6810" h="2928">
                  <a:moveTo>
                    <a:pt x="6544" y="0"/>
                  </a:moveTo>
                  <a:lnTo>
                    <a:pt x="266" y="0"/>
                  </a:lnTo>
                  <a:cubicBezTo>
                    <a:pt x="193" y="0"/>
                    <a:pt x="126" y="29"/>
                    <a:pt x="78" y="75"/>
                  </a:cubicBezTo>
                  <a:cubicBezTo>
                    <a:pt x="30" y="122"/>
                    <a:pt x="0" y="186"/>
                    <a:pt x="0" y="256"/>
                  </a:cubicBezTo>
                  <a:lnTo>
                    <a:pt x="0" y="2672"/>
                  </a:lnTo>
                  <a:cubicBezTo>
                    <a:pt x="0" y="2742"/>
                    <a:pt x="30" y="2806"/>
                    <a:pt x="78" y="2852"/>
                  </a:cubicBezTo>
                  <a:cubicBezTo>
                    <a:pt x="126" y="2899"/>
                    <a:pt x="193" y="2928"/>
                    <a:pt x="266" y="2928"/>
                  </a:cubicBezTo>
                  <a:lnTo>
                    <a:pt x="6544" y="2928"/>
                  </a:lnTo>
                  <a:cubicBezTo>
                    <a:pt x="6617" y="2928"/>
                    <a:pt x="6684" y="2899"/>
                    <a:pt x="6732" y="2852"/>
                  </a:cubicBezTo>
                  <a:cubicBezTo>
                    <a:pt x="6780" y="2806"/>
                    <a:pt x="6810" y="2742"/>
                    <a:pt x="6810" y="2672"/>
                  </a:cubicBezTo>
                  <a:lnTo>
                    <a:pt x="6810" y="256"/>
                  </a:lnTo>
                  <a:cubicBezTo>
                    <a:pt x="6810" y="186"/>
                    <a:pt x="6780" y="122"/>
                    <a:pt x="6732" y="75"/>
                  </a:cubicBezTo>
                  <a:cubicBezTo>
                    <a:pt x="6684" y="29"/>
                    <a:pt x="6617" y="0"/>
                    <a:pt x="6544" y="0"/>
                  </a:cubicBezTo>
                  <a:close/>
                  <a:moveTo>
                    <a:pt x="266" y="42"/>
                  </a:moveTo>
                  <a:lnTo>
                    <a:pt x="6544" y="42"/>
                  </a:lnTo>
                  <a:cubicBezTo>
                    <a:pt x="6605" y="42"/>
                    <a:pt x="6661" y="66"/>
                    <a:pt x="6701" y="105"/>
                  </a:cubicBezTo>
                  <a:cubicBezTo>
                    <a:pt x="6742" y="144"/>
                    <a:pt x="6767" y="197"/>
                    <a:pt x="6767" y="256"/>
                  </a:cubicBezTo>
                  <a:lnTo>
                    <a:pt x="6767" y="2672"/>
                  </a:lnTo>
                  <a:cubicBezTo>
                    <a:pt x="6767" y="2731"/>
                    <a:pt x="6742" y="2784"/>
                    <a:pt x="6701" y="2823"/>
                  </a:cubicBezTo>
                  <a:cubicBezTo>
                    <a:pt x="6661" y="2862"/>
                    <a:pt x="6605" y="2886"/>
                    <a:pt x="6544" y="2886"/>
                  </a:cubicBezTo>
                  <a:lnTo>
                    <a:pt x="266" y="2886"/>
                  </a:lnTo>
                  <a:cubicBezTo>
                    <a:pt x="205" y="2886"/>
                    <a:pt x="149" y="2862"/>
                    <a:pt x="109" y="2823"/>
                  </a:cubicBezTo>
                  <a:cubicBezTo>
                    <a:pt x="68" y="2784"/>
                    <a:pt x="43" y="2731"/>
                    <a:pt x="43" y="2672"/>
                  </a:cubicBezTo>
                  <a:lnTo>
                    <a:pt x="43" y="256"/>
                  </a:lnTo>
                  <a:cubicBezTo>
                    <a:pt x="43" y="197"/>
                    <a:pt x="68" y="144"/>
                    <a:pt x="109" y="105"/>
                  </a:cubicBezTo>
                  <a:cubicBezTo>
                    <a:pt x="149" y="66"/>
                    <a:pt x="205" y="42"/>
                    <a:pt x="266" y="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12275" y="1156172"/>
              <a:ext cx="2207434" cy="52931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85000"/>
                </a:lnSpc>
                <a:defRPr/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50,5 </a:t>
              </a:r>
              <a:r>
                <a:rPr lang="ru-RU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тыс. тонн </a:t>
              </a:r>
              <a:r>
                <a:rPr lang="ru-RU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130% </a:t>
              </a:r>
              <a:r>
                <a:rPr lang="ru-RU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 2024 году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60680" y="1672980"/>
              <a:ext cx="2348112" cy="333928"/>
            </a:xfrm>
            <a:prstGeom prst="rect">
              <a:avLst/>
            </a:prstGeom>
            <a:grpFill/>
          </p:spPr>
          <p:txBody>
            <a:bodyPr wrap="square" lIns="36000" rIns="3600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овощей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0812" y="2093288"/>
            <a:ext cx="1288114" cy="921575"/>
          </a:xfrm>
          <a:prstGeom prst="rect">
            <a:avLst/>
          </a:prstGeom>
        </p:spPr>
      </p:pic>
      <p:grpSp>
        <p:nvGrpSpPr>
          <p:cNvPr id="82" name="Группа 81"/>
          <p:cNvGrpSpPr/>
          <p:nvPr/>
        </p:nvGrpSpPr>
        <p:grpSpPr>
          <a:xfrm>
            <a:off x="143222" y="3130061"/>
            <a:ext cx="2102793" cy="981057"/>
            <a:chOff x="251518" y="1079831"/>
            <a:chExt cx="2493545" cy="1132358"/>
          </a:xfrm>
          <a:solidFill>
            <a:srgbClr val="182C7F"/>
          </a:solidFill>
        </p:grpSpPr>
        <p:sp>
          <p:nvSpPr>
            <p:cNvPr id="83" name="Freeform 5770"/>
            <p:cNvSpPr>
              <a:spLocks/>
            </p:cNvSpPr>
            <p:nvPr/>
          </p:nvSpPr>
          <p:spPr bwMode="auto">
            <a:xfrm flipH="1">
              <a:off x="2511293" y="1133772"/>
              <a:ext cx="233770" cy="1078417"/>
            </a:xfrm>
            <a:custGeom>
              <a:avLst/>
              <a:gdLst/>
              <a:ahLst/>
              <a:cxnLst>
                <a:cxn ang="0">
                  <a:pos x="456" y="307"/>
                </a:cxn>
                <a:cxn ang="0">
                  <a:pos x="0" y="0"/>
                </a:cxn>
                <a:cxn ang="0">
                  <a:pos x="0" y="3294"/>
                </a:cxn>
                <a:cxn ang="0">
                  <a:pos x="456" y="3601"/>
                </a:cxn>
                <a:cxn ang="0">
                  <a:pos x="456" y="307"/>
                </a:cxn>
              </a:cxnLst>
              <a:rect l="0" t="0" r="r" b="b"/>
              <a:pathLst>
                <a:path w="456" h="3601">
                  <a:moveTo>
                    <a:pt x="456" y="307"/>
                  </a:moveTo>
                  <a:lnTo>
                    <a:pt x="0" y="0"/>
                  </a:lnTo>
                  <a:lnTo>
                    <a:pt x="0" y="3294"/>
                  </a:lnTo>
                  <a:lnTo>
                    <a:pt x="456" y="3601"/>
                  </a:lnTo>
                  <a:lnTo>
                    <a:pt x="456" y="30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 rot="10800000" flipH="1">
              <a:off x="251518" y="1079831"/>
              <a:ext cx="2493545" cy="10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5" name="Freeform 5758"/>
            <p:cNvSpPr>
              <a:spLocks noEditPoints="1"/>
            </p:cNvSpPr>
            <p:nvPr/>
          </p:nvSpPr>
          <p:spPr bwMode="auto">
            <a:xfrm flipH="1">
              <a:off x="305121" y="1118554"/>
              <a:ext cx="2389612" cy="972000"/>
            </a:xfrm>
            <a:custGeom>
              <a:avLst/>
              <a:gdLst/>
              <a:ahLst/>
              <a:cxnLst>
                <a:cxn ang="0">
                  <a:pos x="6544" y="0"/>
                </a:cxn>
                <a:cxn ang="0">
                  <a:pos x="266" y="0"/>
                </a:cxn>
                <a:cxn ang="0">
                  <a:pos x="78" y="75"/>
                </a:cxn>
                <a:cxn ang="0">
                  <a:pos x="0" y="256"/>
                </a:cxn>
                <a:cxn ang="0">
                  <a:pos x="0" y="2672"/>
                </a:cxn>
                <a:cxn ang="0">
                  <a:pos x="78" y="2852"/>
                </a:cxn>
                <a:cxn ang="0">
                  <a:pos x="266" y="2928"/>
                </a:cxn>
                <a:cxn ang="0">
                  <a:pos x="6544" y="2928"/>
                </a:cxn>
                <a:cxn ang="0">
                  <a:pos x="6732" y="2852"/>
                </a:cxn>
                <a:cxn ang="0">
                  <a:pos x="6810" y="2672"/>
                </a:cxn>
                <a:cxn ang="0">
                  <a:pos x="6810" y="256"/>
                </a:cxn>
                <a:cxn ang="0">
                  <a:pos x="6732" y="75"/>
                </a:cxn>
                <a:cxn ang="0">
                  <a:pos x="6544" y="0"/>
                </a:cxn>
                <a:cxn ang="0">
                  <a:pos x="266" y="42"/>
                </a:cxn>
                <a:cxn ang="0">
                  <a:pos x="6544" y="42"/>
                </a:cxn>
                <a:cxn ang="0">
                  <a:pos x="6701" y="105"/>
                </a:cxn>
                <a:cxn ang="0">
                  <a:pos x="6767" y="256"/>
                </a:cxn>
                <a:cxn ang="0">
                  <a:pos x="6767" y="2672"/>
                </a:cxn>
                <a:cxn ang="0">
                  <a:pos x="6701" y="2823"/>
                </a:cxn>
                <a:cxn ang="0">
                  <a:pos x="6544" y="2886"/>
                </a:cxn>
                <a:cxn ang="0">
                  <a:pos x="266" y="2886"/>
                </a:cxn>
                <a:cxn ang="0">
                  <a:pos x="109" y="2823"/>
                </a:cxn>
                <a:cxn ang="0">
                  <a:pos x="43" y="2672"/>
                </a:cxn>
                <a:cxn ang="0">
                  <a:pos x="43" y="256"/>
                </a:cxn>
                <a:cxn ang="0">
                  <a:pos x="109" y="105"/>
                </a:cxn>
                <a:cxn ang="0">
                  <a:pos x="266" y="42"/>
                </a:cxn>
              </a:cxnLst>
              <a:rect l="0" t="0" r="r" b="b"/>
              <a:pathLst>
                <a:path w="6810" h="2928">
                  <a:moveTo>
                    <a:pt x="6544" y="0"/>
                  </a:moveTo>
                  <a:lnTo>
                    <a:pt x="266" y="0"/>
                  </a:lnTo>
                  <a:cubicBezTo>
                    <a:pt x="193" y="0"/>
                    <a:pt x="126" y="29"/>
                    <a:pt x="78" y="75"/>
                  </a:cubicBezTo>
                  <a:cubicBezTo>
                    <a:pt x="30" y="122"/>
                    <a:pt x="0" y="186"/>
                    <a:pt x="0" y="256"/>
                  </a:cubicBezTo>
                  <a:lnTo>
                    <a:pt x="0" y="2672"/>
                  </a:lnTo>
                  <a:cubicBezTo>
                    <a:pt x="0" y="2742"/>
                    <a:pt x="30" y="2806"/>
                    <a:pt x="78" y="2852"/>
                  </a:cubicBezTo>
                  <a:cubicBezTo>
                    <a:pt x="126" y="2899"/>
                    <a:pt x="193" y="2928"/>
                    <a:pt x="266" y="2928"/>
                  </a:cubicBezTo>
                  <a:lnTo>
                    <a:pt x="6544" y="2928"/>
                  </a:lnTo>
                  <a:cubicBezTo>
                    <a:pt x="6617" y="2928"/>
                    <a:pt x="6684" y="2899"/>
                    <a:pt x="6732" y="2852"/>
                  </a:cubicBezTo>
                  <a:cubicBezTo>
                    <a:pt x="6780" y="2806"/>
                    <a:pt x="6810" y="2742"/>
                    <a:pt x="6810" y="2672"/>
                  </a:cubicBezTo>
                  <a:lnTo>
                    <a:pt x="6810" y="256"/>
                  </a:lnTo>
                  <a:cubicBezTo>
                    <a:pt x="6810" y="186"/>
                    <a:pt x="6780" y="122"/>
                    <a:pt x="6732" y="75"/>
                  </a:cubicBezTo>
                  <a:cubicBezTo>
                    <a:pt x="6684" y="29"/>
                    <a:pt x="6617" y="0"/>
                    <a:pt x="6544" y="0"/>
                  </a:cubicBezTo>
                  <a:close/>
                  <a:moveTo>
                    <a:pt x="266" y="42"/>
                  </a:moveTo>
                  <a:lnTo>
                    <a:pt x="6544" y="42"/>
                  </a:lnTo>
                  <a:cubicBezTo>
                    <a:pt x="6605" y="42"/>
                    <a:pt x="6661" y="66"/>
                    <a:pt x="6701" y="105"/>
                  </a:cubicBezTo>
                  <a:cubicBezTo>
                    <a:pt x="6742" y="144"/>
                    <a:pt x="6767" y="197"/>
                    <a:pt x="6767" y="256"/>
                  </a:cubicBezTo>
                  <a:lnTo>
                    <a:pt x="6767" y="2672"/>
                  </a:lnTo>
                  <a:cubicBezTo>
                    <a:pt x="6767" y="2731"/>
                    <a:pt x="6742" y="2784"/>
                    <a:pt x="6701" y="2823"/>
                  </a:cubicBezTo>
                  <a:cubicBezTo>
                    <a:pt x="6661" y="2862"/>
                    <a:pt x="6605" y="2886"/>
                    <a:pt x="6544" y="2886"/>
                  </a:cubicBezTo>
                  <a:lnTo>
                    <a:pt x="266" y="2886"/>
                  </a:lnTo>
                  <a:cubicBezTo>
                    <a:pt x="205" y="2886"/>
                    <a:pt x="149" y="2862"/>
                    <a:pt x="109" y="2823"/>
                  </a:cubicBezTo>
                  <a:cubicBezTo>
                    <a:pt x="68" y="2784"/>
                    <a:pt x="43" y="2731"/>
                    <a:pt x="43" y="2672"/>
                  </a:cubicBezTo>
                  <a:lnTo>
                    <a:pt x="43" y="256"/>
                  </a:lnTo>
                  <a:cubicBezTo>
                    <a:pt x="43" y="197"/>
                    <a:pt x="68" y="144"/>
                    <a:pt x="109" y="105"/>
                  </a:cubicBezTo>
                  <a:cubicBezTo>
                    <a:pt x="149" y="66"/>
                    <a:pt x="205" y="42"/>
                    <a:pt x="266" y="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12275" y="1156172"/>
              <a:ext cx="2207434" cy="52931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85000"/>
                </a:lnSpc>
                <a:defRPr/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41,2 </a:t>
              </a:r>
              <a:r>
                <a:rPr lang="ru-RU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тыс. тонн </a:t>
              </a:r>
              <a:r>
                <a:rPr lang="ru-RU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130,3% </a:t>
              </a:r>
              <a:r>
                <a:rPr lang="ru-RU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 2024 году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60680" y="1672980"/>
              <a:ext cx="2348112" cy="333928"/>
            </a:xfrm>
            <a:prstGeom prst="rect">
              <a:avLst/>
            </a:prstGeom>
            <a:grpFill/>
          </p:spPr>
          <p:txBody>
            <a:bodyPr wrap="square" lIns="36000" rIns="3600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dirty="0">
                  <a:latin typeface="Arial" pitchFamily="34" charset="0"/>
                  <a:cs typeface="Arial" pitchFamily="34" charset="0"/>
                </a:rPr>
                <a:t>с</a:t>
              </a:r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ахарной свеклы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164770" y="4140830"/>
            <a:ext cx="2102793" cy="981057"/>
            <a:chOff x="251518" y="1079831"/>
            <a:chExt cx="2493545" cy="1132358"/>
          </a:xfrm>
          <a:solidFill>
            <a:srgbClr val="182C7F"/>
          </a:solidFill>
        </p:grpSpPr>
        <p:sp>
          <p:nvSpPr>
            <p:cNvPr id="90" name="Freeform 5770"/>
            <p:cNvSpPr>
              <a:spLocks/>
            </p:cNvSpPr>
            <p:nvPr/>
          </p:nvSpPr>
          <p:spPr bwMode="auto">
            <a:xfrm flipH="1">
              <a:off x="2511293" y="1133772"/>
              <a:ext cx="233770" cy="1078417"/>
            </a:xfrm>
            <a:custGeom>
              <a:avLst/>
              <a:gdLst/>
              <a:ahLst/>
              <a:cxnLst>
                <a:cxn ang="0">
                  <a:pos x="456" y="307"/>
                </a:cxn>
                <a:cxn ang="0">
                  <a:pos x="0" y="0"/>
                </a:cxn>
                <a:cxn ang="0">
                  <a:pos x="0" y="3294"/>
                </a:cxn>
                <a:cxn ang="0">
                  <a:pos x="456" y="3601"/>
                </a:cxn>
                <a:cxn ang="0">
                  <a:pos x="456" y="307"/>
                </a:cxn>
              </a:cxnLst>
              <a:rect l="0" t="0" r="r" b="b"/>
              <a:pathLst>
                <a:path w="456" h="3601">
                  <a:moveTo>
                    <a:pt x="456" y="307"/>
                  </a:moveTo>
                  <a:lnTo>
                    <a:pt x="0" y="0"/>
                  </a:lnTo>
                  <a:lnTo>
                    <a:pt x="0" y="3294"/>
                  </a:lnTo>
                  <a:lnTo>
                    <a:pt x="456" y="3601"/>
                  </a:lnTo>
                  <a:lnTo>
                    <a:pt x="456" y="30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91" name="Прямоугольник 90"/>
            <p:cNvSpPr/>
            <p:nvPr/>
          </p:nvSpPr>
          <p:spPr>
            <a:xfrm rot="10800000" flipH="1">
              <a:off x="251518" y="1079831"/>
              <a:ext cx="2493545" cy="10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92" name="Freeform 5758"/>
            <p:cNvSpPr>
              <a:spLocks noEditPoints="1"/>
            </p:cNvSpPr>
            <p:nvPr/>
          </p:nvSpPr>
          <p:spPr bwMode="auto">
            <a:xfrm flipH="1">
              <a:off x="305121" y="1118554"/>
              <a:ext cx="2389612" cy="972000"/>
            </a:xfrm>
            <a:custGeom>
              <a:avLst/>
              <a:gdLst/>
              <a:ahLst/>
              <a:cxnLst>
                <a:cxn ang="0">
                  <a:pos x="6544" y="0"/>
                </a:cxn>
                <a:cxn ang="0">
                  <a:pos x="266" y="0"/>
                </a:cxn>
                <a:cxn ang="0">
                  <a:pos x="78" y="75"/>
                </a:cxn>
                <a:cxn ang="0">
                  <a:pos x="0" y="256"/>
                </a:cxn>
                <a:cxn ang="0">
                  <a:pos x="0" y="2672"/>
                </a:cxn>
                <a:cxn ang="0">
                  <a:pos x="78" y="2852"/>
                </a:cxn>
                <a:cxn ang="0">
                  <a:pos x="266" y="2928"/>
                </a:cxn>
                <a:cxn ang="0">
                  <a:pos x="6544" y="2928"/>
                </a:cxn>
                <a:cxn ang="0">
                  <a:pos x="6732" y="2852"/>
                </a:cxn>
                <a:cxn ang="0">
                  <a:pos x="6810" y="2672"/>
                </a:cxn>
                <a:cxn ang="0">
                  <a:pos x="6810" y="256"/>
                </a:cxn>
                <a:cxn ang="0">
                  <a:pos x="6732" y="75"/>
                </a:cxn>
                <a:cxn ang="0">
                  <a:pos x="6544" y="0"/>
                </a:cxn>
                <a:cxn ang="0">
                  <a:pos x="266" y="42"/>
                </a:cxn>
                <a:cxn ang="0">
                  <a:pos x="6544" y="42"/>
                </a:cxn>
                <a:cxn ang="0">
                  <a:pos x="6701" y="105"/>
                </a:cxn>
                <a:cxn ang="0">
                  <a:pos x="6767" y="256"/>
                </a:cxn>
                <a:cxn ang="0">
                  <a:pos x="6767" y="2672"/>
                </a:cxn>
                <a:cxn ang="0">
                  <a:pos x="6701" y="2823"/>
                </a:cxn>
                <a:cxn ang="0">
                  <a:pos x="6544" y="2886"/>
                </a:cxn>
                <a:cxn ang="0">
                  <a:pos x="266" y="2886"/>
                </a:cxn>
                <a:cxn ang="0">
                  <a:pos x="109" y="2823"/>
                </a:cxn>
                <a:cxn ang="0">
                  <a:pos x="43" y="2672"/>
                </a:cxn>
                <a:cxn ang="0">
                  <a:pos x="43" y="256"/>
                </a:cxn>
                <a:cxn ang="0">
                  <a:pos x="109" y="105"/>
                </a:cxn>
                <a:cxn ang="0">
                  <a:pos x="266" y="42"/>
                </a:cxn>
              </a:cxnLst>
              <a:rect l="0" t="0" r="r" b="b"/>
              <a:pathLst>
                <a:path w="6810" h="2928">
                  <a:moveTo>
                    <a:pt x="6544" y="0"/>
                  </a:moveTo>
                  <a:lnTo>
                    <a:pt x="266" y="0"/>
                  </a:lnTo>
                  <a:cubicBezTo>
                    <a:pt x="193" y="0"/>
                    <a:pt x="126" y="29"/>
                    <a:pt x="78" y="75"/>
                  </a:cubicBezTo>
                  <a:cubicBezTo>
                    <a:pt x="30" y="122"/>
                    <a:pt x="0" y="186"/>
                    <a:pt x="0" y="256"/>
                  </a:cubicBezTo>
                  <a:lnTo>
                    <a:pt x="0" y="2672"/>
                  </a:lnTo>
                  <a:cubicBezTo>
                    <a:pt x="0" y="2742"/>
                    <a:pt x="30" y="2806"/>
                    <a:pt x="78" y="2852"/>
                  </a:cubicBezTo>
                  <a:cubicBezTo>
                    <a:pt x="126" y="2899"/>
                    <a:pt x="193" y="2928"/>
                    <a:pt x="266" y="2928"/>
                  </a:cubicBezTo>
                  <a:lnTo>
                    <a:pt x="6544" y="2928"/>
                  </a:lnTo>
                  <a:cubicBezTo>
                    <a:pt x="6617" y="2928"/>
                    <a:pt x="6684" y="2899"/>
                    <a:pt x="6732" y="2852"/>
                  </a:cubicBezTo>
                  <a:cubicBezTo>
                    <a:pt x="6780" y="2806"/>
                    <a:pt x="6810" y="2742"/>
                    <a:pt x="6810" y="2672"/>
                  </a:cubicBezTo>
                  <a:lnTo>
                    <a:pt x="6810" y="256"/>
                  </a:lnTo>
                  <a:cubicBezTo>
                    <a:pt x="6810" y="186"/>
                    <a:pt x="6780" y="122"/>
                    <a:pt x="6732" y="75"/>
                  </a:cubicBezTo>
                  <a:cubicBezTo>
                    <a:pt x="6684" y="29"/>
                    <a:pt x="6617" y="0"/>
                    <a:pt x="6544" y="0"/>
                  </a:cubicBezTo>
                  <a:close/>
                  <a:moveTo>
                    <a:pt x="266" y="42"/>
                  </a:moveTo>
                  <a:lnTo>
                    <a:pt x="6544" y="42"/>
                  </a:lnTo>
                  <a:cubicBezTo>
                    <a:pt x="6605" y="42"/>
                    <a:pt x="6661" y="66"/>
                    <a:pt x="6701" y="105"/>
                  </a:cubicBezTo>
                  <a:cubicBezTo>
                    <a:pt x="6742" y="144"/>
                    <a:pt x="6767" y="197"/>
                    <a:pt x="6767" y="256"/>
                  </a:cubicBezTo>
                  <a:lnTo>
                    <a:pt x="6767" y="2672"/>
                  </a:lnTo>
                  <a:cubicBezTo>
                    <a:pt x="6767" y="2731"/>
                    <a:pt x="6742" y="2784"/>
                    <a:pt x="6701" y="2823"/>
                  </a:cubicBezTo>
                  <a:cubicBezTo>
                    <a:pt x="6661" y="2862"/>
                    <a:pt x="6605" y="2886"/>
                    <a:pt x="6544" y="2886"/>
                  </a:cubicBezTo>
                  <a:lnTo>
                    <a:pt x="266" y="2886"/>
                  </a:lnTo>
                  <a:cubicBezTo>
                    <a:pt x="205" y="2886"/>
                    <a:pt x="149" y="2862"/>
                    <a:pt x="109" y="2823"/>
                  </a:cubicBezTo>
                  <a:cubicBezTo>
                    <a:pt x="68" y="2784"/>
                    <a:pt x="43" y="2731"/>
                    <a:pt x="43" y="2672"/>
                  </a:cubicBezTo>
                  <a:lnTo>
                    <a:pt x="43" y="256"/>
                  </a:lnTo>
                  <a:cubicBezTo>
                    <a:pt x="43" y="197"/>
                    <a:pt x="68" y="144"/>
                    <a:pt x="109" y="105"/>
                  </a:cubicBezTo>
                  <a:cubicBezTo>
                    <a:pt x="149" y="66"/>
                    <a:pt x="205" y="42"/>
                    <a:pt x="266" y="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12275" y="1156172"/>
              <a:ext cx="2207434" cy="52931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85000"/>
                </a:lnSpc>
                <a:defRPr/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4,7 </a:t>
              </a:r>
              <a:r>
                <a:rPr lang="ru-RU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тыс. тонн </a:t>
              </a:r>
              <a:endPara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lvl="0" algn="ctr">
                <a:lnSpc>
                  <a:spcPct val="85000"/>
                </a:lnSpc>
                <a:defRPr/>
              </a:pPr>
              <a:r>
                <a:rPr lang="ru-RU" sz="1200" b="1" spc="-15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(2,1 </a:t>
              </a:r>
              <a:r>
                <a:rPr lang="ru-RU" sz="1200" b="1" spc="-15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раза больше к 2024 году)</a:t>
              </a:r>
              <a:endParaRPr lang="ru-RU" sz="1200" spc="-150" dirty="0">
                <a:solidFill>
                  <a:schemeClr val="bg1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60680" y="1672980"/>
              <a:ext cx="2348112" cy="333928"/>
            </a:xfrm>
            <a:prstGeom prst="rect">
              <a:avLst/>
            </a:prstGeom>
            <a:grpFill/>
          </p:spPr>
          <p:txBody>
            <a:bodyPr wrap="square" lIns="36000" rIns="3600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льноволокна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81" name="Рисунок 8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065" y="3135053"/>
            <a:ext cx="1289154" cy="868724"/>
          </a:xfrm>
          <a:prstGeom prst="rect">
            <a:avLst/>
          </a:prstGeom>
        </p:spPr>
      </p:pic>
      <p:pic>
        <p:nvPicPr>
          <p:cNvPr id="1024" name="Рисунок 10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102" y="4139288"/>
            <a:ext cx="1298443" cy="915471"/>
          </a:xfrm>
          <a:prstGeom prst="rect">
            <a:avLst/>
          </a:prstGeom>
        </p:spPr>
      </p:pic>
      <p:grpSp>
        <p:nvGrpSpPr>
          <p:cNvPr id="1027" name="Группа 1026"/>
          <p:cNvGrpSpPr/>
          <p:nvPr/>
        </p:nvGrpSpPr>
        <p:grpSpPr>
          <a:xfrm>
            <a:off x="6542273" y="1102764"/>
            <a:ext cx="2386244" cy="1181460"/>
            <a:chOff x="6522949" y="1205031"/>
            <a:chExt cx="2386244" cy="118146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522949" y="1205031"/>
              <a:ext cx="2386244" cy="1181460"/>
              <a:chOff x="6259980" y="295319"/>
              <a:chExt cx="2386244" cy="1181460"/>
            </a:xfrm>
          </p:grpSpPr>
          <p:sp>
            <p:nvSpPr>
              <p:cNvPr id="10" name="Freeform 5770"/>
              <p:cNvSpPr>
                <a:spLocks/>
              </p:cNvSpPr>
              <p:nvPr/>
            </p:nvSpPr>
            <p:spPr bwMode="auto">
              <a:xfrm>
                <a:off x="6259980" y="295319"/>
                <a:ext cx="229478" cy="1181460"/>
              </a:xfrm>
              <a:custGeom>
                <a:avLst/>
                <a:gdLst/>
                <a:ahLst/>
                <a:cxnLst>
                  <a:cxn ang="0">
                    <a:pos x="456" y="307"/>
                  </a:cxn>
                  <a:cxn ang="0">
                    <a:pos x="0" y="0"/>
                  </a:cxn>
                  <a:cxn ang="0">
                    <a:pos x="0" y="3294"/>
                  </a:cxn>
                  <a:cxn ang="0">
                    <a:pos x="456" y="3601"/>
                  </a:cxn>
                  <a:cxn ang="0">
                    <a:pos x="456" y="307"/>
                  </a:cxn>
                </a:cxnLst>
                <a:rect l="0" t="0" r="r" b="b"/>
                <a:pathLst>
                  <a:path w="456" h="3601">
                    <a:moveTo>
                      <a:pt x="456" y="307"/>
                    </a:moveTo>
                    <a:lnTo>
                      <a:pt x="0" y="0"/>
                    </a:lnTo>
                    <a:lnTo>
                      <a:pt x="0" y="3294"/>
                    </a:lnTo>
                    <a:lnTo>
                      <a:pt x="456" y="3601"/>
                    </a:lnTo>
                    <a:lnTo>
                      <a:pt x="456" y="307"/>
                    </a:lnTo>
                    <a:close/>
                  </a:path>
                </a:pathLst>
              </a:custGeom>
              <a:solidFill>
                <a:srgbClr val="182C7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1200" cap="none" spc="0" normalizeH="0" baseline="0" noProof="0">
                  <a:ln>
                    <a:noFill/>
                  </a:ln>
                  <a:solidFill>
                    <a:srgbClr val="152A8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41" name="Группа 40"/>
              <p:cNvGrpSpPr/>
              <p:nvPr/>
            </p:nvGrpSpPr>
            <p:grpSpPr>
              <a:xfrm>
                <a:off x="6478148" y="389035"/>
                <a:ext cx="2168076" cy="1076623"/>
                <a:chOff x="6373331" y="1079831"/>
                <a:chExt cx="2447765" cy="997826"/>
              </a:xfrm>
              <a:solidFill>
                <a:srgbClr val="182C7F"/>
              </a:solidFill>
            </p:grpSpPr>
            <p:sp>
              <p:nvSpPr>
                <p:cNvPr id="42" name="Прямоугольник 41"/>
                <p:cNvSpPr/>
                <p:nvPr/>
              </p:nvSpPr>
              <p:spPr>
                <a:xfrm rot="10800000">
                  <a:off x="6373331" y="1079831"/>
                  <a:ext cx="2447765" cy="99782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3" name="Freeform 5758"/>
                <p:cNvSpPr>
                  <a:spLocks noEditPoints="1"/>
                </p:cNvSpPr>
                <p:nvPr/>
              </p:nvSpPr>
              <p:spPr bwMode="auto">
                <a:xfrm>
                  <a:off x="6474087" y="1118554"/>
                  <a:ext cx="2294391" cy="934525"/>
                </a:xfrm>
                <a:custGeom>
                  <a:avLst/>
                  <a:gdLst/>
                  <a:ahLst/>
                  <a:cxnLst>
                    <a:cxn ang="0">
                      <a:pos x="6544" y="0"/>
                    </a:cxn>
                    <a:cxn ang="0">
                      <a:pos x="266" y="0"/>
                    </a:cxn>
                    <a:cxn ang="0">
                      <a:pos x="78" y="75"/>
                    </a:cxn>
                    <a:cxn ang="0">
                      <a:pos x="0" y="256"/>
                    </a:cxn>
                    <a:cxn ang="0">
                      <a:pos x="0" y="2672"/>
                    </a:cxn>
                    <a:cxn ang="0">
                      <a:pos x="78" y="2852"/>
                    </a:cxn>
                    <a:cxn ang="0">
                      <a:pos x="266" y="2928"/>
                    </a:cxn>
                    <a:cxn ang="0">
                      <a:pos x="6544" y="2928"/>
                    </a:cxn>
                    <a:cxn ang="0">
                      <a:pos x="6732" y="2852"/>
                    </a:cxn>
                    <a:cxn ang="0">
                      <a:pos x="6810" y="2672"/>
                    </a:cxn>
                    <a:cxn ang="0">
                      <a:pos x="6810" y="256"/>
                    </a:cxn>
                    <a:cxn ang="0">
                      <a:pos x="6732" y="75"/>
                    </a:cxn>
                    <a:cxn ang="0">
                      <a:pos x="6544" y="0"/>
                    </a:cxn>
                    <a:cxn ang="0">
                      <a:pos x="266" y="42"/>
                    </a:cxn>
                    <a:cxn ang="0">
                      <a:pos x="6544" y="42"/>
                    </a:cxn>
                    <a:cxn ang="0">
                      <a:pos x="6701" y="105"/>
                    </a:cxn>
                    <a:cxn ang="0">
                      <a:pos x="6767" y="256"/>
                    </a:cxn>
                    <a:cxn ang="0">
                      <a:pos x="6767" y="2672"/>
                    </a:cxn>
                    <a:cxn ang="0">
                      <a:pos x="6701" y="2823"/>
                    </a:cxn>
                    <a:cxn ang="0">
                      <a:pos x="6544" y="2886"/>
                    </a:cxn>
                    <a:cxn ang="0">
                      <a:pos x="266" y="2886"/>
                    </a:cxn>
                    <a:cxn ang="0">
                      <a:pos x="109" y="2823"/>
                    </a:cxn>
                    <a:cxn ang="0">
                      <a:pos x="43" y="2672"/>
                    </a:cxn>
                    <a:cxn ang="0">
                      <a:pos x="43" y="256"/>
                    </a:cxn>
                    <a:cxn ang="0">
                      <a:pos x="109" y="105"/>
                    </a:cxn>
                    <a:cxn ang="0">
                      <a:pos x="266" y="42"/>
                    </a:cxn>
                  </a:cxnLst>
                  <a:rect l="0" t="0" r="r" b="b"/>
                  <a:pathLst>
                    <a:path w="6810" h="2928">
                      <a:moveTo>
                        <a:pt x="6544" y="0"/>
                      </a:moveTo>
                      <a:lnTo>
                        <a:pt x="266" y="0"/>
                      </a:lnTo>
                      <a:cubicBezTo>
                        <a:pt x="193" y="0"/>
                        <a:pt x="126" y="29"/>
                        <a:pt x="78" y="75"/>
                      </a:cubicBezTo>
                      <a:cubicBezTo>
                        <a:pt x="30" y="122"/>
                        <a:pt x="0" y="186"/>
                        <a:pt x="0" y="256"/>
                      </a:cubicBezTo>
                      <a:lnTo>
                        <a:pt x="0" y="2672"/>
                      </a:lnTo>
                      <a:cubicBezTo>
                        <a:pt x="0" y="2742"/>
                        <a:pt x="30" y="2806"/>
                        <a:pt x="78" y="2852"/>
                      </a:cubicBezTo>
                      <a:cubicBezTo>
                        <a:pt x="126" y="2899"/>
                        <a:pt x="193" y="2928"/>
                        <a:pt x="266" y="2928"/>
                      </a:cubicBezTo>
                      <a:lnTo>
                        <a:pt x="6544" y="2928"/>
                      </a:lnTo>
                      <a:cubicBezTo>
                        <a:pt x="6617" y="2928"/>
                        <a:pt x="6684" y="2899"/>
                        <a:pt x="6732" y="2852"/>
                      </a:cubicBezTo>
                      <a:cubicBezTo>
                        <a:pt x="6780" y="2806"/>
                        <a:pt x="6810" y="2742"/>
                        <a:pt x="6810" y="2672"/>
                      </a:cubicBezTo>
                      <a:lnTo>
                        <a:pt x="6810" y="256"/>
                      </a:lnTo>
                      <a:cubicBezTo>
                        <a:pt x="6810" y="186"/>
                        <a:pt x="6780" y="122"/>
                        <a:pt x="6732" y="75"/>
                      </a:cubicBezTo>
                      <a:cubicBezTo>
                        <a:pt x="6684" y="29"/>
                        <a:pt x="6617" y="0"/>
                        <a:pt x="6544" y="0"/>
                      </a:cubicBezTo>
                      <a:close/>
                      <a:moveTo>
                        <a:pt x="266" y="42"/>
                      </a:moveTo>
                      <a:lnTo>
                        <a:pt x="6544" y="42"/>
                      </a:lnTo>
                      <a:cubicBezTo>
                        <a:pt x="6605" y="42"/>
                        <a:pt x="6661" y="66"/>
                        <a:pt x="6701" y="105"/>
                      </a:cubicBezTo>
                      <a:cubicBezTo>
                        <a:pt x="6742" y="144"/>
                        <a:pt x="6767" y="197"/>
                        <a:pt x="6767" y="256"/>
                      </a:cubicBezTo>
                      <a:lnTo>
                        <a:pt x="6767" y="2672"/>
                      </a:lnTo>
                      <a:cubicBezTo>
                        <a:pt x="6767" y="2731"/>
                        <a:pt x="6742" y="2784"/>
                        <a:pt x="6701" y="2823"/>
                      </a:cubicBezTo>
                      <a:cubicBezTo>
                        <a:pt x="6661" y="2862"/>
                        <a:pt x="6605" y="2886"/>
                        <a:pt x="6544" y="2886"/>
                      </a:cubicBezTo>
                      <a:lnTo>
                        <a:pt x="266" y="2886"/>
                      </a:lnTo>
                      <a:cubicBezTo>
                        <a:pt x="205" y="2886"/>
                        <a:pt x="149" y="2862"/>
                        <a:pt x="109" y="2823"/>
                      </a:cubicBezTo>
                      <a:cubicBezTo>
                        <a:pt x="68" y="2784"/>
                        <a:pt x="43" y="2731"/>
                        <a:pt x="43" y="2672"/>
                      </a:cubicBezTo>
                      <a:lnTo>
                        <a:pt x="43" y="256"/>
                      </a:lnTo>
                      <a:cubicBezTo>
                        <a:pt x="43" y="197"/>
                        <a:pt x="68" y="144"/>
                        <a:pt x="109" y="105"/>
                      </a:cubicBezTo>
                      <a:cubicBezTo>
                        <a:pt x="149" y="66"/>
                        <a:pt x="205" y="42"/>
                        <a:pt x="266" y="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6523896" y="1576538"/>
                  <a:ext cx="2146634" cy="496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ru-RU" sz="1600" b="1" dirty="0">
                      <a:latin typeface="Arial" pitchFamily="34" charset="0"/>
                      <a:cs typeface="Arial" pitchFamily="34" charset="0"/>
                    </a:rPr>
                    <a:t>в</a:t>
                  </a:r>
                  <a:r>
                    <a:rPr kumimoji="0" lang="ru-RU" sz="1600" b="1" i="0" u="none" strike="noStrike" kern="1200" cap="none" spc="0" normalizeH="0" baseline="0" noProof="0" dirty="0" err="1" smtClean="0">
                      <a:ln>
                        <a:noFill/>
                      </a:ln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ыращено</a:t>
                  </a:r>
                  <a:r>
                    <a:rPr kumimoji="0" lang="ru-RU" sz="1600" b="1" i="0" u="none" strike="noStrike" kern="1200" cap="none" spc="0" normalizeH="0" baseline="0" noProof="0" dirty="0" smtClean="0">
                      <a:ln>
                        <a:noFill/>
                      </a:ln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 скота и птицы</a:t>
                  </a:r>
                  <a:endParaRPr kumimoji="0" lang="ru-RU" sz="1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98" name="TextBox 97"/>
            <p:cNvSpPr txBox="1"/>
            <p:nvPr/>
          </p:nvSpPr>
          <p:spPr>
            <a:xfrm>
              <a:off x="6868691" y="1423246"/>
              <a:ext cx="1861517" cy="458587"/>
            </a:xfrm>
            <a:prstGeom prst="rect">
              <a:avLst/>
            </a:prstGeom>
            <a:solidFill>
              <a:srgbClr val="182C7F"/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85000"/>
                </a:lnSpc>
                <a:defRPr/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182 </a:t>
              </a:r>
              <a:r>
                <a:rPr lang="ru-RU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тыс. тонн </a:t>
              </a:r>
              <a:r>
                <a:rPr lang="ru-RU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106,8% </a:t>
              </a:r>
              <a:r>
                <a:rPr lang="ru-RU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 2024 году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028" name="Рисунок 102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8672" y="2409821"/>
            <a:ext cx="1434230" cy="1062466"/>
          </a:xfrm>
          <a:prstGeom prst="rect">
            <a:avLst/>
          </a:prstGeom>
        </p:spPr>
      </p:pic>
      <p:grpSp>
        <p:nvGrpSpPr>
          <p:cNvPr id="102" name="Группа 101"/>
          <p:cNvGrpSpPr/>
          <p:nvPr/>
        </p:nvGrpSpPr>
        <p:grpSpPr>
          <a:xfrm>
            <a:off x="6542273" y="2385561"/>
            <a:ext cx="2386244" cy="1181460"/>
            <a:chOff x="6522949" y="1205031"/>
            <a:chExt cx="2386244" cy="1181460"/>
          </a:xfrm>
        </p:grpSpPr>
        <p:grpSp>
          <p:nvGrpSpPr>
            <p:cNvPr id="103" name="Группа 102"/>
            <p:cNvGrpSpPr/>
            <p:nvPr/>
          </p:nvGrpSpPr>
          <p:grpSpPr>
            <a:xfrm>
              <a:off x="6522949" y="1205031"/>
              <a:ext cx="2386244" cy="1181460"/>
              <a:chOff x="6259980" y="295319"/>
              <a:chExt cx="2386244" cy="1181460"/>
            </a:xfrm>
          </p:grpSpPr>
          <p:sp>
            <p:nvSpPr>
              <p:cNvPr id="105" name="Freeform 5770"/>
              <p:cNvSpPr>
                <a:spLocks/>
              </p:cNvSpPr>
              <p:nvPr/>
            </p:nvSpPr>
            <p:spPr bwMode="auto">
              <a:xfrm>
                <a:off x="6259980" y="295319"/>
                <a:ext cx="229478" cy="1181460"/>
              </a:xfrm>
              <a:custGeom>
                <a:avLst/>
                <a:gdLst/>
                <a:ahLst/>
                <a:cxnLst>
                  <a:cxn ang="0">
                    <a:pos x="456" y="307"/>
                  </a:cxn>
                  <a:cxn ang="0">
                    <a:pos x="0" y="0"/>
                  </a:cxn>
                  <a:cxn ang="0">
                    <a:pos x="0" y="3294"/>
                  </a:cxn>
                  <a:cxn ang="0">
                    <a:pos x="456" y="3601"/>
                  </a:cxn>
                  <a:cxn ang="0">
                    <a:pos x="456" y="307"/>
                  </a:cxn>
                </a:cxnLst>
                <a:rect l="0" t="0" r="r" b="b"/>
                <a:pathLst>
                  <a:path w="456" h="3601">
                    <a:moveTo>
                      <a:pt x="456" y="307"/>
                    </a:moveTo>
                    <a:lnTo>
                      <a:pt x="0" y="0"/>
                    </a:lnTo>
                    <a:lnTo>
                      <a:pt x="0" y="3294"/>
                    </a:lnTo>
                    <a:lnTo>
                      <a:pt x="456" y="3601"/>
                    </a:lnTo>
                    <a:lnTo>
                      <a:pt x="456" y="307"/>
                    </a:lnTo>
                    <a:close/>
                  </a:path>
                </a:pathLst>
              </a:custGeom>
              <a:solidFill>
                <a:srgbClr val="182C7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1200" cap="none" spc="0" normalizeH="0" baseline="0" noProof="0">
                  <a:ln>
                    <a:noFill/>
                  </a:ln>
                  <a:solidFill>
                    <a:srgbClr val="152A8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106" name="Группа 105"/>
              <p:cNvGrpSpPr/>
              <p:nvPr/>
            </p:nvGrpSpPr>
            <p:grpSpPr>
              <a:xfrm>
                <a:off x="6478148" y="389035"/>
                <a:ext cx="2168076" cy="1076623"/>
                <a:chOff x="6373331" y="1079831"/>
                <a:chExt cx="2447765" cy="997826"/>
              </a:xfrm>
              <a:solidFill>
                <a:srgbClr val="182C7F"/>
              </a:solidFill>
            </p:grpSpPr>
            <p:sp>
              <p:nvSpPr>
                <p:cNvPr id="107" name="Прямоугольник 106"/>
                <p:cNvSpPr/>
                <p:nvPr/>
              </p:nvSpPr>
              <p:spPr>
                <a:xfrm rot="10800000">
                  <a:off x="6373331" y="1079831"/>
                  <a:ext cx="2447765" cy="99782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08" name="Freeform 5758"/>
                <p:cNvSpPr>
                  <a:spLocks noEditPoints="1"/>
                </p:cNvSpPr>
                <p:nvPr/>
              </p:nvSpPr>
              <p:spPr bwMode="auto">
                <a:xfrm>
                  <a:off x="6474087" y="1118554"/>
                  <a:ext cx="2294391" cy="934525"/>
                </a:xfrm>
                <a:custGeom>
                  <a:avLst/>
                  <a:gdLst/>
                  <a:ahLst/>
                  <a:cxnLst>
                    <a:cxn ang="0">
                      <a:pos x="6544" y="0"/>
                    </a:cxn>
                    <a:cxn ang="0">
                      <a:pos x="266" y="0"/>
                    </a:cxn>
                    <a:cxn ang="0">
                      <a:pos x="78" y="75"/>
                    </a:cxn>
                    <a:cxn ang="0">
                      <a:pos x="0" y="256"/>
                    </a:cxn>
                    <a:cxn ang="0">
                      <a:pos x="0" y="2672"/>
                    </a:cxn>
                    <a:cxn ang="0">
                      <a:pos x="78" y="2852"/>
                    </a:cxn>
                    <a:cxn ang="0">
                      <a:pos x="266" y="2928"/>
                    </a:cxn>
                    <a:cxn ang="0">
                      <a:pos x="6544" y="2928"/>
                    </a:cxn>
                    <a:cxn ang="0">
                      <a:pos x="6732" y="2852"/>
                    </a:cxn>
                    <a:cxn ang="0">
                      <a:pos x="6810" y="2672"/>
                    </a:cxn>
                    <a:cxn ang="0">
                      <a:pos x="6810" y="256"/>
                    </a:cxn>
                    <a:cxn ang="0">
                      <a:pos x="6732" y="75"/>
                    </a:cxn>
                    <a:cxn ang="0">
                      <a:pos x="6544" y="0"/>
                    </a:cxn>
                    <a:cxn ang="0">
                      <a:pos x="266" y="42"/>
                    </a:cxn>
                    <a:cxn ang="0">
                      <a:pos x="6544" y="42"/>
                    </a:cxn>
                    <a:cxn ang="0">
                      <a:pos x="6701" y="105"/>
                    </a:cxn>
                    <a:cxn ang="0">
                      <a:pos x="6767" y="256"/>
                    </a:cxn>
                    <a:cxn ang="0">
                      <a:pos x="6767" y="2672"/>
                    </a:cxn>
                    <a:cxn ang="0">
                      <a:pos x="6701" y="2823"/>
                    </a:cxn>
                    <a:cxn ang="0">
                      <a:pos x="6544" y="2886"/>
                    </a:cxn>
                    <a:cxn ang="0">
                      <a:pos x="266" y="2886"/>
                    </a:cxn>
                    <a:cxn ang="0">
                      <a:pos x="109" y="2823"/>
                    </a:cxn>
                    <a:cxn ang="0">
                      <a:pos x="43" y="2672"/>
                    </a:cxn>
                    <a:cxn ang="0">
                      <a:pos x="43" y="256"/>
                    </a:cxn>
                    <a:cxn ang="0">
                      <a:pos x="109" y="105"/>
                    </a:cxn>
                    <a:cxn ang="0">
                      <a:pos x="266" y="42"/>
                    </a:cxn>
                  </a:cxnLst>
                  <a:rect l="0" t="0" r="r" b="b"/>
                  <a:pathLst>
                    <a:path w="6810" h="2928">
                      <a:moveTo>
                        <a:pt x="6544" y="0"/>
                      </a:moveTo>
                      <a:lnTo>
                        <a:pt x="266" y="0"/>
                      </a:lnTo>
                      <a:cubicBezTo>
                        <a:pt x="193" y="0"/>
                        <a:pt x="126" y="29"/>
                        <a:pt x="78" y="75"/>
                      </a:cubicBezTo>
                      <a:cubicBezTo>
                        <a:pt x="30" y="122"/>
                        <a:pt x="0" y="186"/>
                        <a:pt x="0" y="256"/>
                      </a:cubicBezTo>
                      <a:lnTo>
                        <a:pt x="0" y="2672"/>
                      </a:lnTo>
                      <a:cubicBezTo>
                        <a:pt x="0" y="2742"/>
                        <a:pt x="30" y="2806"/>
                        <a:pt x="78" y="2852"/>
                      </a:cubicBezTo>
                      <a:cubicBezTo>
                        <a:pt x="126" y="2899"/>
                        <a:pt x="193" y="2928"/>
                        <a:pt x="266" y="2928"/>
                      </a:cubicBezTo>
                      <a:lnTo>
                        <a:pt x="6544" y="2928"/>
                      </a:lnTo>
                      <a:cubicBezTo>
                        <a:pt x="6617" y="2928"/>
                        <a:pt x="6684" y="2899"/>
                        <a:pt x="6732" y="2852"/>
                      </a:cubicBezTo>
                      <a:cubicBezTo>
                        <a:pt x="6780" y="2806"/>
                        <a:pt x="6810" y="2742"/>
                        <a:pt x="6810" y="2672"/>
                      </a:cubicBezTo>
                      <a:lnTo>
                        <a:pt x="6810" y="256"/>
                      </a:lnTo>
                      <a:cubicBezTo>
                        <a:pt x="6810" y="186"/>
                        <a:pt x="6780" y="122"/>
                        <a:pt x="6732" y="75"/>
                      </a:cubicBezTo>
                      <a:cubicBezTo>
                        <a:pt x="6684" y="29"/>
                        <a:pt x="6617" y="0"/>
                        <a:pt x="6544" y="0"/>
                      </a:cubicBezTo>
                      <a:close/>
                      <a:moveTo>
                        <a:pt x="266" y="42"/>
                      </a:moveTo>
                      <a:lnTo>
                        <a:pt x="6544" y="42"/>
                      </a:lnTo>
                      <a:cubicBezTo>
                        <a:pt x="6605" y="42"/>
                        <a:pt x="6661" y="66"/>
                        <a:pt x="6701" y="105"/>
                      </a:cubicBezTo>
                      <a:cubicBezTo>
                        <a:pt x="6742" y="144"/>
                        <a:pt x="6767" y="197"/>
                        <a:pt x="6767" y="256"/>
                      </a:cubicBezTo>
                      <a:lnTo>
                        <a:pt x="6767" y="2672"/>
                      </a:lnTo>
                      <a:cubicBezTo>
                        <a:pt x="6767" y="2731"/>
                        <a:pt x="6742" y="2784"/>
                        <a:pt x="6701" y="2823"/>
                      </a:cubicBezTo>
                      <a:cubicBezTo>
                        <a:pt x="6661" y="2862"/>
                        <a:pt x="6605" y="2886"/>
                        <a:pt x="6544" y="2886"/>
                      </a:cubicBezTo>
                      <a:lnTo>
                        <a:pt x="266" y="2886"/>
                      </a:lnTo>
                      <a:cubicBezTo>
                        <a:pt x="205" y="2886"/>
                        <a:pt x="149" y="2862"/>
                        <a:pt x="109" y="2823"/>
                      </a:cubicBezTo>
                      <a:cubicBezTo>
                        <a:pt x="68" y="2784"/>
                        <a:pt x="43" y="2731"/>
                        <a:pt x="43" y="2672"/>
                      </a:cubicBezTo>
                      <a:lnTo>
                        <a:pt x="43" y="256"/>
                      </a:lnTo>
                      <a:cubicBezTo>
                        <a:pt x="43" y="197"/>
                        <a:pt x="68" y="144"/>
                        <a:pt x="109" y="105"/>
                      </a:cubicBezTo>
                      <a:cubicBezTo>
                        <a:pt x="149" y="66"/>
                        <a:pt x="205" y="42"/>
                        <a:pt x="266" y="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09" name="TextBox 108"/>
                <p:cNvSpPr txBox="1"/>
                <p:nvPr/>
              </p:nvSpPr>
              <p:spPr>
                <a:xfrm>
                  <a:off x="6517362" y="1640035"/>
                  <a:ext cx="2146634" cy="29095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ru-RU" sz="1600" b="1" dirty="0">
                      <a:latin typeface="Arial" pitchFamily="34" charset="0"/>
                      <a:cs typeface="Arial" pitchFamily="34" charset="0"/>
                    </a:rPr>
                    <a:t>н</a:t>
                  </a:r>
                  <a:r>
                    <a:rPr kumimoji="0" lang="ru-RU" sz="1600" b="1" i="0" u="none" strike="noStrike" kern="1200" cap="none" spc="0" normalizeH="0" baseline="0" noProof="0" dirty="0" err="1" smtClean="0">
                      <a:ln>
                        <a:noFill/>
                      </a:ln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адой</a:t>
                  </a:r>
                  <a:r>
                    <a:rPr kumimoji="0" lang="ru-RU" sz="1600" b="1" i="0" u="none" strike="noStrike" kern="1200" cap="none" spc="0" normalizeH="0" baseline="0" noProof="0" dirty="0" smtClean="0">
                      <a:ln>
                        <a:noFill/>
                      </a:ln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 молока</a:t>
                  </a:r>
                  <a:endParaRPr kumimoji="0" lang="ru-RU" sz="1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04" name="TextBox 103"/>
            <p:cNvSpPr txBox="1"/>
            <p:nvPr/>
          </p:nvSpPr>
          <p:spPr>
            <a:xfrm>
              <a:off x="6868691" y="1423246"/>
              <a:ext cx="1861517" cy="458587"/>
            </a:xfrm>
            <a:prstGeom prst="rect">
              <a:avLst/>
            </a:prstGeom>
            <a:solidFill>
              <a:srgbClr val="182C7F"/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85000"/>
                </a:lnSpc>
                <a:defRPr/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948,8 </a:t>
              </a:r>
              <a:r>
                <a:rPr lang="ru-RU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тыс. тонн </a:t>
              </a:r>
              <a:r>
                <a:rPr lang="ru-RU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104,9% </a:t>
              </a:r>
              <a:r>
                <a:rPr lang="ru-RU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 2024 году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6555927" y="3641492"/>
            <a:ext cx="2386244" cy="1192383"/>
            <a:chOff x="6522949" y="1205031"/>
            <a:chExt cx="2386244" cy="1192383"/>
          </a:xfrm>
        </p:grpSpPr>
        <p:grpSp>
          <p:nvGrpSpPr>
            <p:cNvPr id="111" name="Группа 110"/>
            <p:cNvGrpSpPr/>
            <p:nvPr/>
          </p:nvGrpSpPr>
          <p:grpSpPr>
            <a:xfrm>
              <a:off x="6522949" y="1205031"/>
              <a:ext cx="2386244" cy="1192383"/>
              <a:chOff x="6259980" y="295319"/>
              <a:chExt cx="2386244" cy="1192383"/>
            </a:xfrm>
          </p:grpSpPr>
          <p:sp>
            <p:nvSpPr>
              <p:cNvPr id="113" name="Freeform 5770"/>
              <p:cNvSpPr>
                <a:spLocks/>
              </p:cNvSpPr>
              <p:nvPr/>
            </p:nvSpPr>
            <p:spPr bwMode="auto">
              <a:xfrm>
                <a:off x="6259980" y="295319"/>
                <a:ext cx="229478" cy="1181460"/>
              </a:xfrm>
              <a:custGeom>
                <a:avLst/>
                <a:gdLst/>
                <a:ahLst/>
                <a:cxnLst>
                  <a:cxn ang="0">
                    <a:pos x="456" y="307"/>
                  </a:cxn>
                  <a:cxn ang="0">
                    <a:pos x="0" y="0"/>
                  </a:cxn>
                  <a:cxn ang="0">
                    <a:pos x="0" y="3294"/>
                  </a:cxn>
                  <a:cxn ang="0">
                    <a:pos x="456" y="3601"/>
                  </a:cxn>
                  <a:cxn ang="0">
                    <a:pos x="456" y="307"/>
                  </a:cxn>
                </a:cxnLst>
                <a:rect l="0" t="0" r="r" b="b"/>
                <a:pathLst>
                  <a:path w="456" h="3601">
                    <a:moveTo>
                      <a:pt x="456" y="307"/>
                    </a:moveTo>
                    <a:lnTo>
                      <a:pt x="0" y="0"/>
                    </a:lnTo>
                    <a:lnTo>
                      <a:pt x="0" y="3294"/>
                    </a:lnTo>
                    <a:lnTo>
                      <a:pt x="456" y="3601"/>
                    </a:lnTo>
                    <a:lnTo>
                      <a:pt x="456" y="307"/>
                    </a:lnTo>
                    <a:close/>
                  </a:path>
                </a:pathLst>
              </a:custGeom>
              <a:solidFill>
                <a:srgbClr val="182C7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1200" cap="none" spc="0" normalizeH="0" baseline="0" noProof="0">
                  <a:ln>
                    <a:noFill/>
                  </a:ln>
                  <a:solidFill>
                    <a:srgbClr val="152A8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114" name="Группа 113"/>
              <p:cNvGrpSpPr/>
              <p:nvPr/>
            </p:nvGrpSpPr>
            <p:grpSpPr>
              <a:xfrm>
                <a:off x="6478148" y="389035"/>
                <a:ext cx="2168076" cy="1098667"/>
                <a:chOff x="6373331" y="1079831"/>
                <a:chExt cx="2447765" cy="1018256"/>
              </a:xfrm>
              <a:solidFill>
                <a:srgbClr val="182C7F"/>
              </a:solidFill>
            </p:grpSpPr>
            <p:sp>
              <p:nvSpPr>
                <p:cNvPr id="115" name="Прямоугольник 114"/>
                <p:cNvSpPr/>
                <p:nvPr/>
              </p:nvSpPr>
              <p:spPr>
                <a:xfrm rot="10800000">
                  <a:off x="6373331" y="1079831"/>
                  <a:ext cx="2447765" cy="99782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16" name="Freeform 5758"/>
                <p:cNvSpPr>
                  <a:spLocks noEditPoints="1"/>
                </p:cNvSpPr>
                <p:nvPr/>
              </p:nvSpPr>
              <p:spPr bwMode="auto">
                <a:xfrm>
                  <a:off x="6474087" y="1118554"/>
                  <a:ext cx="2294391" cy="934525"/>
                </a:xfrm>
                <a:custGeom>
                  <a:avLst/>
                  <a:gdLst/>
                  <a:ahLst/>
                  <a:cxnLst>
                    <a:cxn ang="0">
                      <a:pos x="6544" y="0"/>
                    </a:cxn>
                    <a:cxn ang="0">
                      <a:pos x="266" y="0"/>
                    </a:cxn>
                    <a:cxn ang="0">
                      <a:pos x="78" y="75"/>
                    </a:cxn>
                    <a:cxn ang="0">
                      <a:pos x="0" y="256"/>
                    </a:cxn>
                    <a:cxn ang="0">
                      <a:pos x="0" y="2672"/>
                    </a:cxn>
                    <a:cxn ang="0">
                      <a:pos x="78" y="2852"/>
                    </a:cxn>
                    <a:cxn ang="0">
                      <a:pos x="266" y="2928"/>
                    </a:cxn>
                    <a:cxn ang="0">
                      <a:pos x="6544" y="2928"/>
                    </a:cxn>
                    <a:cxn ang="0">
                      <a:pos x="6732" y="2852"/>
                    </a:cxn>
                    <a:cxn ang="0">
                      <a:pos x="6810" y="2672"/>
                    </a:cxn>
                    <a:cxn ang="0">
                      <a:pos x="6810" y="256"/>
                    </a:cxn>
                    <a:cxn ang="0">
                      <a:pos x="6732" y="75"/>
                    </a:cxn>
                    <a:cxn ang="0">
                      <a:pos x="6544" y="0"/>
                    </a:cxn>
                    <a:cxn ang="0">
                      <a:pos x="266" y="42"/>
                    </a:cxn>
                    <a:cxn ang="0">
                      <a:pos x="6544" y="42"/>
                    </a:cxn>
                    <a:cxn ang="0">
                      <a:pos x="6701" y="105"/>
                    </a:cxn>
                    <a:cxn ang="0">
                      <a:pos x="6767" y="256"/>
                    </a:cxn>
                    <a:cxn ang="0">
                      <a:pos x="6767" y="2672"/>
                    </a:cxn>
                    <a:cxn ang="0">
                      <a:pos x="6701" y="2823"/>
                    </a:cxn>
                    <a:cxn ang="0">
                      <a:pos x="6544" y="2886"/>
                    </a:cxn>
                    <a:cxn ang="0">
                      <a:pos x="266" y="2886"/>
                    </a:cxn>
                    <a:cxn ang="0">
                      <a:pos x="109" y="2823"/>
                    </a:cxn>
                    <a:cxn ang="0">
                      <a:pos x="43" y="2672"/>
                    </a:cxn>
                    <a:cxn ang="0">
                      <a:pos x="43" y="256"/>
                    </a:cxn>
                    <a:cxn ang="0">
                      <a:pos x="109" y="105"/>
                    </a:cxn>
                    <a:cxn ang="0">
                      <a:pos x="266" y="42"/>
                    </a:cxn>
                  </a:cxnLst>
                  <a:rect l="0" t="0" r="r" b="b"/>
                  <a:pathLst>
                    <a:path w="6810" h="2928">
                      <a:moveTo>
                        <a:pt x="6544" y="0"/>
                      </a:moveTo>
                      <a:lnTo>
                        <a:pt x="266" y="0"/>
                      </a:lnTo>
                      <a:cubicBezTo>
                        <a:pt x="193" y="0"/>
                        <a:pt x="126" y="29"/>
                        <a:pt x="78" y="75"/>
                      </a:cubicBezTo>
                      <a:cubicBezTo>
                        <a:pt x="30" y="122"/>
                        <a:pt x="0" y="186"/>
                        <a:pt x="0" y="256"/>
                      </a:cubicBezTo>
                      <a:lnTo>
                        <a:pt x="0" y="2672"/>
                      </a:lnTo>
                      <a:cubicBezTo>
                        <a:pt x="0" y="2742"/>
                        <a:pt x="30" y="2806"/>
                        <a:pt x="78" y="2852"/>
                      </a:cubicBezTo>
                      <a:cubicBezTo>
                        <a:pt x="126" y="2899"/>
                        <a:pt x="193" y="2928"/>
                        <a:pt x="266" y="2928"/>
                      </a:cubicBezTo>
                      <a:lnTo>
                        <a:pt x="6544" y="2928"/>
                      </a:lnTo>
                      <a:cubicBezTo>
                        <a:pt x="6617" y="2928"/>
                        <a:pt x="6684" y="2899"/>
                        <a:pt x="6732" y="2852"/>
                      </a:cubicBezTo>
                      <a:cubicBezTo>
                        <a:pt x="6780" y="2806"/>
                        <a:pt x="6810" y="2742"/>
                        <a:pt x="6810" y="2672"/>
                      </a:cubicBezTo>
                      <a:lnTo>
                        <a:pt x="6810" y="256"/>
                      </a:lnTo>
                      <a:cubicBezTo>
                        <a:pt x="6810" y="186"/>
                        <a:pt x="6780" y="122"/>
                        <a:pt x="6732" y="75"/>
                      </a:cubicBezTo>
                      <a:cubicBezTo>
                        <a:pt x="6684" y="29"/>
                        <a:pt x="6617" y="0"/>
                        <a:pt x="6544" y="0"/>
                      </a:cubicBezTo>
                      <a:close/>
                      <a:moveTo>
                        <a:pt x="266" y="42"/>
                      </a:moveTo>
                      <a:lnTo>
                        <a:pt x="6544" y="42"/>
                      </a:lnTo>
                      <a:cubicBezTo>
                        <a:pt x="6605" y="42"/>
                        <a:pt x="6661" y="66"/>
                        <a:pt x="6701" y="105"/>
                      </a:cubicBezTo>
                      <a:cubicBezTo>
                        <a:pt x="6742" y="144"/>
                        <a:pt x="6767" y="197"/>
                        <a:pt x="6767" y="256"/>
                      </a:cubicBezTo>
                      <a:lnTo>
                        <a:pt x="6767" y="2672"/>
                      </a:lnTo>
                      <a:cubicBezTo>
                        <a:pt x="6767" y="2731"/>
                        <a:pt x="6742" y="2784"/>
                        <a:pt x="6701" y="2823"/>
                      </a:cubicBezTo>
                      <a:cubicBezTo>
                        <a:pt x="6661" y="2862"/>
                        <a:pt x="6605" y="2886"/>
                        <a:pt x="6544" y="2886"/>
                      </a:cubicBezTo>
                      <a:lnTo>
                        <a:pt x="266" y="2886"/>
                      </a:lnTo>
                      <a:cubicBezTo>
                        <a:pt x="205" y="2886"/>
                        <a:pt x="149" y="2862"/>
                        <a:pt x="109" y="2823"/>
                      </a:cubicBezTo>
                      <a:cubicBezTo>
                        <a:pt x="68" y="2784"/>
                        <a:pt x="43" y="2731"/>
                        <a:pt x="43" y="2672"/>
                      </a:cubicBezTo>
                      <a:lnTo>
                        <a:pt x="43" y="256"/>
                      </a:lnTo>
                      <a:cubicBezTo>
                        <a:pt x="43" y="197"/>
                        <a:pt x="68" y="144"/>
                        <a:pt x="109" y="105"/>
                      </a:cubicBezTo>
                      <a:cubicBezTo>
                        <a:pt x="149" y="66"/>
                        <a:pt x="205" y="42"/>
                        <a:pt x="266" y="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17" name="TextBox 116"/>
                <p:cNvSpPr txBox="1"/>
                <p:nvPr/>
              </p:nvSpPr>
              <p:spPr>
                <a:xfrm>
                  <a:off x="6517362" y="1601751"/>
                  <a:ext cx="2146634" cy="496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ru-RU" sz="1600" b="1" dirty="0">
                      <a:latin typeface="Arial" pitchFamily="34" charset="0"/>
                      <a:cs typeface="Arial" pitchFamily="34" charset="0"/>
                    </a:rPr>
                    <a:t>п</a:t>
                  </a:r>
                  <a:r>
                    <a:rPr kumimoji="0" lang="ru-RU" sz="1600" b="1" i="0" u="none" strike="noStrike" kern="1200" cap="none" spc="0" normalizeH="0" baseline="0" noProof="0" dirty="0" err="1" smtClean="0">
                      <a:ln>
                        <a:noFill/>
                      </a:ln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роизведено</a:t>
                  </a:r>
                  <a:r>
                    <a:rPr kumimoji="0" lang="ru-RU" sz="1600" b="1" i="0" u="none" strike="noStrike" kern="1200" cap="none" spc="0" normalizeH="0" baseline="0" noProof="0" dirty="0" smtClean="0">
                      <a:ln>
                        <a:noFill/>
                      </a:ln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 яиц</a:t>
                  </a:r>
                  <a:endParaRPr kumimoji="0" lang="ru-RU" sz="1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12" name="TextBox 111"/>
            <p:cNvSpPr txBox="1"/>
            <p:nvPr/>
          </p:nvSpPr>
          <p:spPr>
            <a:xfrm>
              <a:off x="6868691" y="1423246"/>
              <a:ext cx="1861517" cy="458587"/>
            </a:xfrm>
            <a:prstGeom prst="rect">
              <a:avLst/>
            </a:prstGeom>
            <a:solidFill>
              <a:srgbClr val="182C7F"/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85000"/>
                </a:lnSpc>
                <a:defRPr/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371,9 млн. штук </a:t>
              </a:r>
              <a:r>
                <a:rPr lang="ru-RU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105,7% </a:t>
              </a:r>
              <a:r>
                <a:rPr lang="ru-RU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 2024 году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4546672" y="114756"/>
            <a:ext cx="4477465" cy="748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500"/>
              </a:lnSpc>
              <a:defRPr/>
            </a:pPr>
            <a:r>
              <a:rPr lang="ru-RU" sz="2800" b="1" dirty="0" smtClean="0">
                <a:solidFill>
                  <a:srgbClr val="0A0A7C"/>
                </a:solidFill>
              </a:rPr>
              <a:t>Темп роста составил</a:t>
            </a:r>
          </a:p>
          <a:p>
            <a:pPr lvl="0">
              <a:lnSpc>
                <a:spcPts val="2500"/>
              </a:lnSpc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111,9%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A0A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к 2024 году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01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37399" y="483518"/>
            <a:ext cx="22233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</a:rPr>
              <a:t>В 2025 ГОДУ</a:t>
            </a:r>
          </a:p>
        </p:txBody>
      </p:sp>
      <p:pic>
        <p:nvPicPr>
          <p:cNvPr id="7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50919" y="8394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 flipH="1">
            <a:off x="-4729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152681" y="4083918"/>
            <a:ext cx="2187071" cy="876817"/>
            <a:chOff x="251305" y="1079831"/>
            <a:chExt cx="2493758" cy="1044000"/>
          </a:xfrm>
          <a:solidFill>
            <a:srgbClr val="182C7F"/>
          </a:solidFill>
        </p:grpSpPr>
        <p:sp>
          <p:nvSpPr>
            <p:cNvPr id="14" name="Прямоугольник 13"/>
            <p:cNvSpPr/>
            <p:nvPr/>
          </p:nvSpPr>
          <p:spPr>
            <a:xfrm rot="10800000" flipH="1">
              <a:off x="251518" y="1079831"/>
              <a:ext cx="2493545" cy="10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" name="Freeform 5758"/>
            <p:cNvSpPr>
              <a:spLocks noEditPoints="1"/>
            </p:cNvSpPr>
            <p:nvPr/>
          </p:nvSpPr>
          <p:spPr bwMode="auto">
            <a:xfrm flipH="1">
              <a:off x="305121" y="1118554"/>
              <a:ext cx="2389612" cy="972000"/>
            </a:xfrm>
            <a:custGeom>
              <a:avLst/>
              <a:gdLst/>
              <a:ahLst/>
              <a:cxnLst>
                <a:cxn ang="0">
                  <a:pos x="6544" y="0"/>
                </a:cxn>
                <a:cxn ang="0">
                  <a:pos x="266" y="0"/>
                </a:cxn>
                <a:cxn ang="0">
                  <a:pos x="78" y="75"/>
                </a:cxn>
                <a:cxn ang="0">
                  <a:pos x="0" y="256"/>
                </a:cxn>
                <a:cxn ang="0">
                  <a:pos x="0" y="2672"/>
                </a:cxn>
                <a:cxn ang="0">
                  <a:pos x="78" y="2852"/>
                </a:cxn>
                <a:cxn ang="0">
                  <a:pos x="266" y="2928"/>
                </a:cxn>
                <a:cxn ang="0">
                  <a:pos x="6544" y="2928"/>
                </a:cxn>
                <a:cxn ang="0">
                  <a:pos x="6732" y="2852"/>
                </a:cxn>
                <a:cxn ang="0">
                  <a:pos x="6810" y="2672"/>
                </a:cxn>
                <a:cxn ang="0">
                  <a:pos x="6810" y="256"/>
                </a:cxn>
                <a:cxn ang="0">
                  <a:pos x="6732" y="75"/>
                </a:cxn>
                <a:cxn ang="0">
                  <a:pos x="6544" y="0"/>
                </a:cxn>
                <a:cxn ang="0">
                  <a:pos x="266" y="42"/>
                </a:cxn>
                <a:cxn ang="0">
                  <a:pos x="6544" y="42"/>
                </a:cxn>
                <a:cxn ang="0">
                  <a:pos x="6701" y="105"/>
                </a:cxn>
                <a:cxn ang="0">
                  <a:pos x="6767" y="256"/>
                </a:cxn>
                <a:cxn ang="0">
                  <a:pos x="6767" y="2672"/>
                </a:cxn>
                <a:cxn ang="0">
                  <a:pos x="6701" y="2823"/>
                </a:cxn>
                <a:cxn ang="0">
                  <a:pos x="6544" y="2886"/>
                </a:cxn>
                <a:cxn ang="0">
                  <a:pos x="266" y="2886"/>
                </a:cxn>
                <a:cxn ang="0">
                  <a:pos x="109" y="2823"/>
                </a:cxn>
                <a:cxn ang="0">
                  <a:pos x="43" y="2672"/>
                </a:cxn>
                <a:cxn ang="0">
                  <a:pos x="43" y="256"/>
                </a:cxn>
                <a:cxn ang="0">
                  <a:pos x="109" y="105"/>
                </a:cxn>
                <a:cxn ang="0">
                  <a:pos x="266" y="42"/>
                </a:cxn>
              </a:cxnLst>
              <a:rect l="0" t="0" r="r" b="b"/>
              <a:pathLst>
                <a:path w="6810" h="2928">
                  <a:moveTo>
                    <a:pt x="6544" y="0"/>
                  </a:moveTo>
                  <a:lnTo>
                    <a:pt x="266" y="0"/>
                  </a:lnTo>
                  <a:cubicBezTo>
                    <a:pt x="193" y="0"/>
                    <a:pt x="126" y="29"/>
                    <a:pt x="78" y="75"/>
                  </a:cubicBezTo>
                  <a:cubicBezTo>
                    <a:pt x="30" y="122"/>
                    <a:pt x="0" y="186"/>
                    <a:pt x="0" y="256"/>
                  </a:cubicBezTo>
                  <a:lnTo>
                    <a:pt x="0" y="2672"/>
                  </a:lnTo>
                  <a:cubicBezTo>
                    <a:pt x="0" y="2742"/>
                    <a:pt x="30" y="2806"/>
                    <a:pt x="78" y="2852"/>
                  </a:cubicBezTo>
                  <a:cubicBezTo>
                    <a:pt x="126" y="2899"/>
                    <a:pt x="193" y="2928"/>
                    <a:pt x="266" y="2928"/>
                  </a:cubicBezTo>
                  <a:lnTo>
                    <a:pt x="6544" y="2928"/>
                  </a:lnTo>
                  <a:cubicBezTo>
                    <a:pt x="6617" y="2928"/>
                    <a:pt x="6684" y="2899"/>
                    <a:pt x="6732" y="2852"/>
                  </a:cubicBezTo>
                  <a:cubicBezTo>
                    <a:pt x="6780" y="2806"/>
                    <a:pt x="6810" y="2742"/>
                    <a:pt x="6810" y="2672"/>
                  </a:cubicBezTo>
                  <a:lnTo>
                    <a:pt x="6810" y="256"/>
                  </a:lnTo>
                  <a:cubicBezTo>
                    <a:pt x="6810" y="186"/>
                    <a:pt x="6780" y="122"/>
                    <a:pt x="6732" y="75"/>
                  </a:cubicBezTo>
                  <a:cubicBezTo>
                    <a:pt x="6684" y="29"/>
                    <a:pt x="6617" y="0"/>
                    <a:pt x="6544" y="0"/>
                  </a:cubicBezTo>
                  <a:close/>
                  <a:moveTo>
                    <a:pt x="266" y="42"/>
                  </a:moveTo>
                  <a:lnTo>
                    <a:pt x="6544" y="42"/>
                  </a:lnTo>
                  <a:cubicBezTo>
                    <a:pt x="6605" y="42"/>
                    <a:pt x="6661" y="66"/>
                    <a:pt x="6701" y="105"/>
                  </a:cubicBezTo>
                  <a:cubicBezTo>
                    <a:pt x="6742" y="144"/>
                    <a:pt x="6767" y="197"/>
                    <a:pt x="6767" y="256"/>
                  </a:cubicBezTo>
                  <a:lnTo>
                    <a:pt x="6767" y="2672"/>
                  </a:lnTo>
                  <a:cubicBezTo>
                    <a:pt x="6767" y="2731"/>
                    <a:pt x="6742" y="2784"/>
                    <a:pt x="6701" y="2823"/>
                  </a:cubicBezTo>
                  <a:cubicBezTo>
                    <a:pt x="6661" y="2862"/>
                    <a:pt x="6605" y="2886"/>
                    <a:pt x="6544" y="2886"/>
                  </a:cubicBezTo>
                  <a:lnTo>
                    <a:pt x="266" y="2886"/>
                  </a:lnTo>
                  <a:cubicBezTo>
                    <a:pt x="205" y="2886"/>
                    <a:pt x="149" y="2862"/>
                    <a:pt x="109" y="2823"/>
                  </a:cubicBezTo>
                  <a:cubicBezTo>
                    <a:pt x="68" y="2784"/>
                    <a:pt x="43" y="2731"/>
                    <a:pt x="43" y="2672"/>
                  </a:cubicBezTo>
                  <a:lnTo>
                    <a:pt x="43" y="256"/>
                  </a:lnTo>
                  <a:cubicBezTo>
                    <a:pt x="43" y="197"/>
                    <a:pt x="68" y="144"/>
                    <a:pt x="109" y="105"/>
                  </a:cubicBezTo>
                  <a:cubicBezTo>
                    <a:pt x="149" y="66"/>
                    <a:pt x="205" y="42"/>
                    <a:pt x="266" y="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1305" y="1667085"/>
              <a:ext cx="2481924" cy="344473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lvl="0"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средняя зарплата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1518" y="1164130"/>
              <a:ext cx="2465766" cy="3591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85000"/>
                </a:lnSpc>
                <a:defRPr/>
              </a:pPr>
              <a:r>
                <a:rPr lang="ru-RU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2 381,2 руб</a:t>
              </a: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199879" y="650541"/>
            <a:ext cx="4477465" cy="748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500"/>
              </a:lnSpc>
              <a:defRPr/>
            </a:pPr>
            <a:r>
              <a:rPr lang="ru-RU" sz="2800" b="1" dirty="0">
                <a:solidFill>
                  <a:srgbClr val="0A0A7C"/>
                </a:solidFill>
              </a:rPr>
              <a:t>+</a:t>
            </a:r>
            <a:r>
              <a:rPr lang="ru-RU" sz="2800" b="1" dirty="0" smtClean="0">
                <a:solidFill>
                  <a:srgbClr val="0A0A7C"/>
                </a:solidFill>
              </a:rPr>
              <a:t>45% </a:t>
            </a:r>
            <a:r>
              <a:rPr lang="ru-RU" sz="2800" b="1" dirty="0">
                <a:solidFill>
                  <a:srgbClr val="0A0A7C"/>
                </a:solidFill>
              </a:rPr>
              <a:t>реальной зарплаты за 5 </a:t>
            </a:r>
            <a:r>
              <a:rPr lang="ru-RU" sz="2800" b="1" dirty="0" smtClean="0">
                <a:solidFill>
                  <a:srgbClr val="0A0A7C"/>
                </a:solidFill>
              </a:rPr>
              <a:t>лет </a:t>
            </a:r>
            <a:r>
              <a:rPr lang="ru-RU" sz="2000" b="1" i="1" dirty="0" smtClean="0">
                <a:solidFill>
                  <a:srgbClr val="0A0A7C"/>
                </a:solidFill>
              </a:rPr>
              <a:t>(</a:t>
            </a:r>
            <a:r>
              <a:rPr lang="ru-RU" sz="2000" b="1" i="1" dirty="0">
                <a:solidFill>
                  <a:srgbClr val="0A0A7C"/>
                </a:solidFill>
              </a:rPr>
              <a:t>рост в 1,4 раза)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812019" y="4083918"/>
            <a:ext cx="2152469" cy="876817"/>
            <a:chOff x="6864011" y="540469"/>
            <a:chExt cx="1996689" cy="626737"/>
          </a:xfrm>
        </p:grpSpPr>
        <p:grpSp>
          <p:nvGrpSpPr>
            <p:cNvPr id="59" name="Группа 58"/>
            <p:cNvGrpSpPr/>
            <p:nvPr/>
          </p:nvGrpSpPr>
          <p:grpSpPr>
            <a:xfrm>
              <a:off x="6873511" y="540469"/>
              <a:ext cx="1987189" cy="612022"/>
              <a:chOff x="251518" y="1079831"/>
              <a:chExt cx="2493545" cy="1044000"/>
            </a:xfrm>
            <a:solidFill>
              <a:srgbClr val="182C7F"/>
            </a:solidFill>
          </p:grpSpPr>
          <p:sp>
            <p:nvSpPr>
              <p:cNvPr id="61" name="Прямоугольник 60"/>
              <p:cNvSpPr/>
              <p:nvPr/>
            </p:nvSpPr>
            <p:spPr>
              <a:xfrm rot="10800000" flipH="1">
                <a:off x="251518" y="1079831"/>
                <a:ext cx="2493545" cy="1044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2" name="Freeform 5758"/>
              <p:cNvSpPr>
                <a:spLocks noEditPoints="1"/>
              </p:cNvSpPr>
              <p:nvPr/>
            </p:nvSpPr>
            <p:spPr bwMode="auto">
              <a:xfrm flipH="1">
                <a:off x="305121" y="1118554"/>
                <a:ext cx="2389612" cy="972000"/>
              </a:xfrm>
              <a:custGeom>
                <a:avLst/>
                <a:gdLst/>
                <a:ahLst/>
                <a:cxnLst>
                  <a:cxn ang="0">
                    <a:pos x="6544" y="0"/>
                  </a:cxn>
                  <a:cxn ang="0">
                    <a:pos x="266" y="0"/>
                  </a:cxn>
                  <a:cxn ang="0">
                    <a:pos x="78" y="75"/>
                  </a:cxn>
                  <a:cxn ang="0">
                    <a:pos x="0" y="256"/>
                  </a:cxn>
                  <a:cxn ang="0">
                    <a:pos x="0" y="2672"/>
                  </a:cxn>
                  <a:cxn ang="0">
                    <a:pos x="78" y="2852"/>
                  </a:cxn>
                  <a:cxn ang="0">
                    <a:pos x="266" y="2928"/>
                  </a:cxn>
                  <a:cxn ang="0">
                    <a:pos x="6544" y="2928"/>
                  </a:cxn>
                  <a:cxn ang="0">
                    <a:pos x="6732" y="2852"/>
                  </a:cxn>
                  <a:cxn ang="0">
                    <a:pos x="6810" y="2672"/>
                  </a:cxn>
                  <a:cxn ang="0">
                    <a:pos x="6810" y="256"/>
                  </a:cxn>
                  <a:cxn ang="0">
                    <a:pos x="6732" y="75"/>
                  </a:cxn>
                  <a:cxn ang="0">
                    <a:pos x="6544" y="0"/>
                  </a:cxn>
                  <a:cxn ang="0">
                    <a:pos x="266" y="42"/>
                  </a:cxn>
                  <a:cxn ang="0">
                    <a:pos x="6544" y="42"/>
                  </a:cxn>
                  <a:cxn ang="0">
                    <a:pos x="6701" y="105"/>
                  </a:cxn>
                  <a:cxn ang="0">
                    <a:pos x="6767" y="256"/>
                  </a:cxn>
                  <a:cxn ang="0">
                    <a:pos x="6767" y="2672"/>
                  </a:cxn>
                  <a:cxn ang="0">
                    <a:pos x="6701" y="2823"/>
                  </a:cxn>
                  <a:cxn ang="0">
                    <a:pos x="6544" y="2886"/>
                  </a:cxn>
                  <a:cxn ang="0">
                    <a:pos x="266" y="2886"/>
                  </a:cxn>
                  <a:cxn ang="0">
                    <a:pos x="109" y="2823"/>
                  </a:cxn>
                  <a:cxn ang="0">
                    <a:pos x="43" y="2672"/>
                  </a:cxn>
                  <a:cxn ang="0">
                    <a:pos x="43" y="256"/>
                  </a:cxn>
                  <a:cxn ang="0">
                    <a:pos x="109" y="105"/>
                  </a:cxn>
                  <a:cxn ang="0">
                    <a:pos x="266" y="42"/>
                  </a:cxn>
                </a:cxnLst>
                <a:rect l="0" t="0" r="r" b="b"/>
                <a:pathLst>
                  <a:path w="6810" h="2928">
                    <a:moveTo>
                      <a:pt x="6544" y="0"/>
                    </a:moveTo>
                    <a:lnTo>
                      <a:pt x="266" y="0"/>
                    </a:lnTo>
                    <a:cubicBezTo>
                      <a:pt x="193" y="0"/>
                      <a:pt x="126" y="29"/>
                      <a:pt x="78" y="75"/>
                    </a:cubicBezTo>
                    <a:cubicBezTo>
                      <a:pt x="30" y="122"/>
                      <a:pt x="0" y="186"/>
                      <a:pt x="0" y="256"/>
                    </a:cubicBezTo>
                    <a:lnTo>
                      <a:pt x="0" y="2672"/>
                    </a:lnTo>
                    <a:cubicBezTo>
                      <a:pt x="0" y="2742"/>
                      <a:pt x="30" y="2806"/>
                      <a:pt x="78" y="2852"/>
                    </a:cubicBezTo>
                    <a:cubicBezTo>
                      <a:pt x="126" y="2899"/>
                      <a:pt x="193" y="2928"/>
                      <a:pt x="266" y="2928"/>
                    </a:cubicBezTo>
                    <a:lnTo>
                      <a:pt x="6544" y="2928"/>
                    </a:lnTo>
                    <a:cubicBezTo>
                      <a:pt x="6617" y="2928"/>
                      <a:pt x="6684" y="2899"/>
                      <a:pt x="6732" y="2852"/>
                    </a:cubicBezTo>
                    <a:cubicBezTo>
                      <a:pt x="6780" y="2806"/>
                      <a:pt x="6810" y="2742"/>
                      <a:pt x="6810" y="2672"/>
                    </a:cubicBezTo>
                    <a:lnTo>
                      <a:pt x="6810" y="256"/>
                    </a:lnTo>
                    <a:cubicBezTo>
                      <a:pt x="6810" y="186"/>
                      <a:pt x="6780" y="122"/>
                      <a:pt x="6732" y="75"/>
                    </a:cubicBezTo>
                    <a:cubicBezTo>
                      <a:pt x="6684" y="29"/>
                      <a:pt x="6617" y="0"/>
                      <a:pt x="6544" y="0"/>
                    </a:cubicBezTo>
                    <a:close/>
                    <a:moveTo>
                      <a:pt x="266" y="42"/>
                    </a:moveTo>
                    <a:lnTo>
                      <a:pt x="6544" y="42"/>
                    </a:lnTo>
                    <a:cubicBezTo>
                      <a:pt x="6605" y="42"/>
                      <a:pt x="6661" y="66"/>
                      <a:pt x="6701" y="105"/>
                    </a:cubicBezTo>
                    <a:cubicBezTo>
                      <a:pt x="6742" y="144"/>
                      <a:pt x="6767" y="197"/>
                      <a:pt x="6767" y="256"/>
                    </a:cubicBezTo>
                    <a:lnTo>
                      <a:pt x="6767" y="2672"/>
                    </a:lnTo>
                    <a:cubicBezTo>
                      <a:pt x="6767" y="2731"/>
                      <a:pt x="6742" y="2784"/>
                      <a:pt x="6701" y="2823"/>
                    </a:cubicBezTo>
                    <a:cubicBezTo>
                      <a:pt x="6661" y="2862"/>
                      <a:pt x="6605" y="2886"/>
                      <a:pt x="6544" y="2886"/>
                    </a:cubicBezTo>
                    <a:lnTo>
                      <a:pt x="266" y="2886"/>
                    </a:lnTo>
                    <a:cubicBezTo>
                      <a:pt x="205" y="2886"/>
                      <a:pt x="149" y="2862"/>
                      <a:pt x="109" y="2823"/>
                    </a:cubicBezTo>
                    <a:cubicBezTo>
                      <a:pt x="68" y="2784"/>
                      <a:pt x="43" y="2731"/>
                      <a:pt x="43" y="2672"/>
                    </a:cubicBezTo>
                    <a:lnTo>
                      <a:pt x="43" y="256"/>
                    </a:lnTo>
                    <a:cubicBezTo>
                      <a:pt x="43" y="197"/>
                      <a:pt x="68" y="144"/>
                      <a:pt x="109" y="105"/>
                    </a:cubicBezTo>
                    <a:cubicBezTo>
                      <a:pt x="149" y="66"/>
                      <a:pt x="205" y="42"/>
                      <a:pt x="266" y="4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6864011" y="877896"/>
              <a:ext cx="1956405" cy="2893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lvl="0"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номинальная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893043" y="590796"/>
              <a:ext cx="1861517" cy="301814"/>
            </a:xfrm>
            <a:prstGeom prst="rect">
              <a:avLst/>
            </a:prstGeom>
            <a:solidFill>
              <a:srgbClr val="182C7F"/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85000"/>
                </a:lnSpc>
                <a:defRPr/>
              </a:pPr>
              <a:r>
                <a:rPr lang="ru-RU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+15,9%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441756" y="4083919"/>
            <a:ext cx="2210364" cy="876816"/>
            <a:chOff x="7092280" y="1095354"/>
            <a:chExt cx="2003869" cy="646826"/>
          </a:xfrm>
        </p:grpSpPr>
        <p:grpSp>
          <p:nvGrpSpPr>
            <p:cNvPr id="74" name="Группа 73"/>
            <p:cNvGrpSpPr/>
            <p:nvPr/>
          </p:nvGrpSpPr>
          <p:grpSpPr>
            <a:xfrm>
              <a:off x="7092280" y="1095354"/>
              <a:ext cx="2003869" cy="646826"/>
              <a:chOff x="251518" y="1079831"/>
              <a:chExt cx="2493545" cy="1044000"/>
            </a:xfrm>
            <a:solidFill>
              <a:srgbClr val="182C7F"/>
            </a:solidFill>
          </p:grpSpPr>
          <p:sp>
            <p:nvSpPr>
              <p:cNvPr id="76" name="Прямоугольник 75"/>
              <p:cNvSpPr/>
              <p:nvPr/>
            </p:nvSpPr>
            <p:spPr>
              <a:xfrm rot="10800000" flipH="1">
                <a:off x="251518" y="1079831"/>
                <a:ext cx="2493545" cy="1044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7" name="Freeform 5758"/>
              <p:cNvSpPr>
                <a:spLocks noEditPoints="1"/>
              </p:cNvSpPr>
              <p:nvPr/>
            </p:nvSpPr>
            <p:spPr bwMode="auto">
              <a:xfrm flipH="1">
                <a:off x="305121" y="1118554"/>
                <a:ext cx="2389612" cy="972000"/>
              </a:xfrm>
              <a:custGeom>
                <a:avLst/>
                <a:gdLst/>
                <a:ahLst/>
                <a:cxnLst>
                  <a:cxn ang="0">
                    <a:pos x="6544" y="0"/>
                  </a:cxn>
                  <a:cxn ang="0">
                    <a:pos x="266" y="0"/>
                  </a:cxn>
                  <a:cxn ang="0">
                    <a:pos x="78" y="75"/>
                  </a:cxn>
                  <a:cxn ang="0">
                    <a:pos x="0" y="256"/>
                  </a:cxn>
                  <a:cxn ang="0">
                    <a:pos x="0" y="2672"/>
                  </a:cxn>
                  <a:cxn ang="0">
                    <a:pos x="78" y="2852"/>
                  </a:cxn>
                  <a:cxn ang="0">
                    <a:pos x="266" y="2928"/>
                  </a:cxn>
                  <a:cxn ang="0">
                    <a:pos x="6544" y="2928"/>
                  </a:cxn>
                  <a:cxn ang="0">
                    <a:pos x="6732" y="2852"/>
                  </a:cxn>
                  <a:cxn ang="0">
                    <a:pos x="6810" y="2672"/>
                  </a:cxn>
                  <a:cxn ang="0">
                    <a:pos x="6810" y="256"/>
                  </a:cxn>
                  <a:cxn ang="0">
                    <a:pos x="6732" y="75"/>
                  </a:cxn>
                  <a:cxn ang="0">
                    <a:pos x="6544" y="0"/>
                  </a:cxn>
                  <a:cxn ang="0">
                    <a:pos x="266" y="42"/>
                  </a:cxn>
                  <a:cxn ang="0">
                    <a:pos x="6544" y="42"/>
                  </a:cxn>
                  <a:cxn ang="0">
                    <a:pos x="6701" y="105"/>
                  </a:cxn>
                  <a:cxn ang="0">
                    <a:pos x="6767" y="256"/>
                  </a:cxn>
                  <a:cxn ang="0">
                    <a:pos x="6767" y="2672"/>
                  </a:cxn>
                  <a:cxn ang="0">
                    <a:pos x="6701" y="2823"/>
                  </a:cxn>
                  <a:cxn ang="0">
                    <a:pos x="6544" y="2886"/>
                  </a:cxn>
                  <a:cxn ang="0">
                    <a:pos x="266" y="2886"/>
                  </a:cxn>
                  <a:cxn ang="0">
                    <a:pos x="109" y="2823"/>
                  </a:cxn>
                  <a:cxn ang="0">
                    <a:pos x="43" y="2672"/>
                  </a:cxn>
                  <a:cxn ang="0">
                    <a:pos x="43" y="256"/>
                  </a:cxn>
                  <a:cxn ang="0">
                    <a:pos x="109" y="105"/>
                  </a:cxn>
                  <a:cxn ang="0">
                    <a:pos x="266" y="42"/>
                  </a:cxn>
                </a:cxnLst>
                <a:rect l="0" t="0" r="r" b="b"/>
                <a:pathLst>
                  <a:path w="6810" h="2928">
                    <a:moveTo>
                      <a:pt x="6544" y="0"/>
                    </a:moveTo>
                    <a:lnTo>
                      <a:pt x="266" y="0"/>
                    </a:lnTo>
                    <a:cubicBezTo>
                      <a:pt x="193" y="0"/>
                      <a:pt x="126" y="29"/>
                      <a:pt x="78" y="75"/>
                    </a:cubicBezTo>
                    <a:cubicBezTo>
                      <a:pt x="30" y="122"/>
                      <a:pt x="0" y="186"/>
                      <a:pt x="0" y="256"/>
                    </a:cubicBezTo>
                    <a:lnTo>
                      <a:pt x="0" y="2672"/>
                    </a:lnTo>
                    <a:cubicBezTo>
                      <a:pt x="0" y="2742"/>
                      <a:pt x="30" y="2806"/>
                      <a:pt x="78" y="2852"/>
                    </a:cubicBezTo>
                    <a:cubicBezTo>
                      <a:pt x="126" y="2899"/>
                      <a:pt x="193" y="2928"/>
                      <a:pt x="266" y="2928"/>
                    </a:cubicBezTo>
                    <a:lnTo>
                      <a:pt x="6544" y="2928"/>
                    </a:lnTo>
                    <a:cubicBezTo>
                      <a:pt x="6617" y="2928"/>
                      <a:pt x="6684" y="2899"/>
                      <a:pt x="6732" y="2852"/>
                    </a:cubicBezTo>
                    <a:cubicBezTo>
                      <a:pt x="6780" y="2806"/>
                      <a:pt x="6810" y="2742"/>
                      <a:pt x="6810" y="2672"/>
                    </a:cubicBezTo>
                    <a:lnTo>
                      <a:pt x="6810" y="256"/>
                    </a:lnTo>
                    <a:cubicBezTo>
                      <a:pt x="6810" y="186"/>
                      <a:pt x="6780" y="122"/>
                      <a:pt x="6732" y="75"/>
                    </a:cubicBezTo>
                    <a:cubicBezTo>
                      <a:pt x="6684" y="29"/>
                      <a:pt x="6617" y="0"/>
                      <a:pt x="6544" y="0"/>
                    </a:cubicBezTo>
                    <a:close/>
                    <a:moveTo>
                      <a:pt x="266" y="42"/>
                    </a:moveTo>
                    <a:lnTo>
                      <a:pt x="6544" y="42"/>
                    </a:lnTo>
                    <a:cubicBezTo>
                      <a:pt x="6605" y="42"/>
                      <a:pt x="6661" y="66"/>
                      <a:pt x="6701" y="105"/>
                    </a:cubicBezTo>
                    <a:cubicBezTo>
                      <a:pt x="6742" y="144"/>
                      <a:pt x="6767" y="197"/>
                      <a:pt x="6767" y="256"/>
                    </a:cubicBezTo>
                    <a:lnTo>
                      <a:pt x="6767" y="2672"/>
                    </a:lnTo>
                    <a:cubicBezTo>
                      <a:pt x="6767" y="2731"/>
                      <a:pt x="6742" y="2784"/>
                      <a:pt x="6701" y="2823"/>
                    </a:cubicBezTo>
                    <a:cubicBezTo>
                      <a:pt x="6661" y="2862"/>
                      <a:pt x="6605" y="2886"/>
                      <a:pt x="6544" y="2886"/>
                    </a:cubicBezTo>
                    <a:lnTo>
                      <a:pt x="266" y="2886"/>
                    </a:lnTo>
                    <a:cubicBezTo>
                      <a:pt x="205" y="2886"/>
                      <a:pt x="149" y="2862"/>
                      <a:pt x="109" y="2823"/>
                    </a:cubicBezTo>
                    <a:cubicBezTo>
                      <a:pt x="68" y="2784"/>
                      <a:pt x="43" y="2731"/>
                      <a:pt x="43" y="2672"/>
                    </a:cubicBezTo>
                    <a:lnTo>
                      <a:pt x="43" y="256"/>
                    </a:lnTo>
                    <a:cubicBezTo>
                      <a:pt x="43" y="197"/>
                      <a:pt x="68" y="144"/>
                      <a:pt x="109" y="105"/>
                    </a:cubicBezTo>
                    <a:cubicBezTo>
                      <a:pt x="149" y="66"/>
                      <a:pt x="205" y="42"/>
                      <a:pt x="266" y="4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7139744" y="1452870"/>
              <a:ext cx="1956405" cy="2893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lvl="0"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реальная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153286" y="1187495"/>
              <a:ext cx="1861517" cy="301814"/>
            </a:xfrm>
            <a:prstGeom prst="rect">
              <a:avLst/>
            </a:prstGeom>
            <a:solidFill>
              <a:srgbClr val="182C7F"/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85000"/>
                </a:lnSpc>
                <a:defRPr/>
              </a:pPr>
              <a:r>
                <a:rPr lang="ru-RU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+8,6%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084" y="870082"/>
            <a:ext cx="4464496" cy="309859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90369" y="1824224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82C7F"/>
                </a:solidFill>
              </a:rPr>
              <a:t>Поддержка бюджетной сферы</a:t>
            </a:r>
            <a:endParaRPr lang="ru-RU" sz="2400" dirty="0">
              <a:solidFill>
                <a:srgbClr val="182C7F"/>
              </a:solidFill>
            </a:endParaRPr>
          </a:p>
          <a:p>
            <a:pPr marL="285750" indent="-285750">
              <a:buClr>
                <a:srgbClr val="182C7F"/>
              </a:buClr>
              <a:buFont typeface="Wingdings" panose="05000000000000000000" pitchFamily="2" charset="2"/>
              <a:buChar char="v"/>
            </a:pPr>
            <a:r>
              <a:rPr lang="ru-RU" sz="2400" dirty="0"/>
              <a:t>врачи</a:t>
            </a:r>
          </a:p>
          <a:p>
            <a:pPr marL="285750" indent="-285750">
              <a:buClr>
                <a:srgbClr val="182C7F"/>
              </a:buClr>
              <a:buFont typeface="Wingdings" panose="05000000000000000000" pitchFamily="2" charset="2"/>
              <a:buChar char="v"/>
            </a:pPr>
            <a:r>
              <a:rPr lang="ru-RU" sz="2400" dirty="0"/>
              <a:t>медперсонал</a:t>
            </a:r>
          </a:p>
          <a:p>
            <a:pPr marL="285750" indent="-285750">
              <a:buClr>
                <a:srgbClr val="182C7F"/>
              </a:buClr>
              <a:buFont typeface="Wingdings" panose="05000000000000000000" pitchFamily="2" charset="2"/>
              <a:buChar char="v"/>
            </a:pPr>
            <a:r>
              <a:rPr lang="ru-RU" sz="2400" dirty="0"/>
              <a:t>учителя</a:t>
            </a:r>
          </a:p>
          <a:p>
            <a:pPr marL="285750" indent="-285750">
              <a:buClr>
                <a:srgbClr val="182C7F"/>
              </a:buClr>
              <a:buFont typeface="Wingdings" panose="05000000000000000000" pitchFamily="2" charset="2"/>
              <a:buChar char="v"/>
            </a:pPr>
            <a:r>
              <a:rPr lang="ru-RU" sz="2400" dirty="0"/>
              <a:t>культура</a:t>
            </a:r>
          </a:p>
        </p:txBody>
      </p:sp>
    </p:spTree>
    <p:extLst>
      <p:ext uri="{BB962C8B-B14F-4D97-AF65-F5344CB8AC3E}">
        <p14:creationId xmlns:p14="http://schemas.microsoft.com/office/powerpoint/2010/main" val="250802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 flipH="1">
            <a:off x="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15102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5400000">
            <a:off x="367773" y="443622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0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727" y="-164554"/>
            <a:ext cx="7069390" cy="53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0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7283</TotalTime>
  <Words>664</Words>
  <Application>Microsoft Office PowerPoint</Application>
  <PresentationFormat>Экран (16:9)</PresentationFormat>
  <Paragraphs>126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633</cp:revision>
  <dcterms:created xsi:type="dcterms:W3CDTF">2024-07-24T10:48:12Z</dcterms:created>
  <dcterms:modified xsi:type="dcterms:W3CDTF">2026-03-18T07:09:07Z</dcterms:modified>
</cp:coreProperties>
</file>